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21383625" cy="30275213"/>
  <p:notesSz cx="6858000" cy="9144000"/>
  <p:defaultTextStyle>
    <a:defPPr>
      <a:defRPr lang="uk-UA"/>
    </a:defPPr>
    <a:lvl1pPr marL="0" algn="l" defTabSz="2479578" rtl="0" eaLnBrk="1" latinLnBrk="0" hangingPunct="1">
      <a:defRPr sz="4881" kern="1200">
        <a:solidFill>
          <a:schemeClr val="tx1"/>
        </a:solidFill>
        <a:latin typeface="+mn-lt"/>
        <a:ea typeface="+mn-ea"/>
        <a:cs typeface="+mn-cs"/>
      </a:defRPr>
    </a:lvl1pPr>
    <a:lvl2pPr marL="1239789" algn="l" defTabSz="2479578" rtl="0" eaLnBrk="1" latinLnBrk="0" hangingPunct="1">
      <a:defRPr sz="4881" kern="1200">
        <a:solidFill>
          <a:schemeClr val="tx1"/>
        </a:solidFill>
        <a:latin typeface="+mn-lt"/>
        <a:ea typeface="+mn-ea"/>
        <a:cs typeface="+mn-cs"/>
      </a:defRPr>
    </a:lvl2pPr>
    <a:lvl3pPr marL="2479578" algn="l" defTabSz="2479578" rtl="0" eaLnBrk="1" latinLnBrk="0" hangingPunct="1">
      <a:defRPr sz="4881" kern="1200">
        <a:solidFill>
          <a:schemeClr val="tx1"/>
        </a:solidFill>
        <a:latin typeface="+mn-lt"/>
        <a:ea typeface="+mn-ea"/>
        <a:cs typeface="+mn-cs"/>
      </a:defRPr>
    </a:lvl3pPr>
    <a:lvl4pPr marL="3719368" algn="l" defTabSz="2479578" rtl="0" eaLnBrk="1" latinLnBrk="0" hangingPunct="1">
      <a:defRPr sz="4881" kern="1200">
        <a:solidFill>
          <a:schemeClr val="tx1"/>
        </a:solidFill>
        <a:latin typeface="+mn-lt"/>
        <a:ea typeface="+mn-ea"/>
        <a:cs typeface="+mn-cs"/>
      </a:defRPr>
    </a:lvl4pPr>
    <a:lvl5pPr marL="4959157" algn="l" defTabSz="2479578" rtl="0" eaLnBrk="1" latinLnBrk="0" hangingPunct="1">
      <a:defRPr sz="4881" kern="1200">
        <a:solidFill>
          <a:schemeClr val="tx1"/>
        </a:solidFill>
        <a:latin typeface="+mn-lt"/>
        <a:ea typeface="+mn-ea"/>
        <a:cs typeface="+mn-cs"/>
      </a:defRPr>
    </a:lvl5pPr>
    <a:lvl6pPr marL="6198946" algn="l" defTabSz="2479578" rtl="0" eaLnBrk="1" latinLnBrk="0" hangingPunct="1">
      <a:defRPr sz="4881" kern="1200">
        <a:solidFill>
          <a:schemeClr val="tx1"/>
        </a:solidFill>
        <a:latin typeface="+mn-lt"/>
        <a:ea typeface="+mn-ea"/>
        <a:cs typeface="+mn-cs"/>
      </a:defRPr>
    </a:lvl6pPr>
    <a:lvl7pPr marL="7438735" algn="l" defTabSz="2479578" rtl="0" eaLnBrk="1" latinLnBrk="0" hangingPunct="1">
      <a:defRPr sz="4881" kern="1200">
        <a:solidFill>
          <a:schemeClr val="tx1"/>
        </a:solidFill>
        <a:latin typeface="+mn-lt"/>
        <a:ea typeface="+mn-ea"/>
        <a:cs typeface="+mn-cs"/>
      </a:defRPr>
    </a:lvl7pPr>
    <a:lvl8pPr marL="8678525" algn="l" defTabSz="2479578" rtl="0" eaLnBrk="1" latinLnBrk="0" hangingPunct="1">
      <a:defRPr sz="4881" kern="1200">
        <a:solidFill>
          <a:schemeClr val="tx1"/>
        </a:solidFill>
        <a:latin typeface="+mn-lt"/>
        <a:ea typeface="+mn-ea"/>
        <a:cs typeface="+mn-cs"/>
      </a:defRPr>
    </a:lvl8pPr>
    <a:lvl9pPr marL="9918314" algn="l" defTabSz="2479578" rtl="0" eaLnBrk="1" latinLnBrk="0" hangingPunct="1">
      <a:defRPr sz="4881"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9" d="100"/>
          <a:sy n="19" d="100"/>
        </p:scale>
        <p:origin x="2491"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4954765"/>
            <a:ext cx="18176081" cy="10540259"/>
          </a:xfrm>
        </p:spPr>
        <p:txBody>
          <a:bodyPr anchor="b"/>
          <a:lstStyle>
            <a:lvl1pPr algn="ctr">
              <a:defRPr sz="14031"/>
            </a:lvl1pPr>
          </a:lstStyle>
          <a:p>
            <a:r>
              <a:rPr lang="en-US" smtClean="0"/>
              <a:t>Click to edit Master title style</a:t>
            </a:r>
            <a:endParaRPr lang="en-US" dirty="0"/>
          </a:p>
        </p:txBody>
      </p:sp>
      <p:sp>
        <p:nvSpPr>
          <p:cNvPr id="3" name="Subtitle 2"/>
          <p:cNvSpPr>
            <a:spLocks noGrp="1"/>
          </p:cNvSpPr>
          <p:nvPr>
            <p:ph type="subTitle" idx="1"/>
          </p:nvPr>
        </p:nvSpPr>
        <p:spPr>
          <a:xfrm>
            <a:off x="2672953" y="15901497"/>
            <a:ext cx="16037719" cy="7309499"/>
          </a:xfrm>
        </p:spPr>
        <p:txBody>
          <a:bodyPr/>
          <a:lstStyle>
            <a:lvl1pPr marL="0" indent="0" algn="ctr">
              <a:buNone/>
              <a:defRPr sz="5612"/>
            </a:lvl1pPr>
            <a:lvl2pPr marL="1069162" indent="0" algn="ctr">
              <a:buNone/>
              <a:defRPr sz="4677"/>
            </a:lvl2pPr>
            <a:lvl3pPr marL="2138324" indent="0" algn="ctr">
              <a:buNone/>
              <a:defRPr sz="4209"/>
            </a:lvl3pPr>
            <a:lvl4pPr marL="3207487" indent="0" algn="ctr">
              <a:buNone/>
              <a:defRPr sz="3742"/>
            </a:lvl4pPr>
            <a:lvl5pPr marL="4276649" indent="0" algn="ctr">
              <a:buNone/>
              <a:defRPr sz="3742"/>
            </a:lvl5pPr>
            <a:lvl6pPr marL="5345811" indent="0" algn="ctr">
              <a:buNone/>
              <a:defRPr sz="3742"/>
            </a:lvl6pPr>
            <a:lvl7pPr marL="6414973" indent="0" algn="ctr">
              <a:buNone/>
              <a:defRPr sz="3742"/>
            </a:lvl7pPr>
            <a:lvl8pPr marL="7484135" indent="0" algn="ctr">
              <a:buNone/>
              <a:defRPr sz="3742"/>
            </a:lvl8pPr>
            <a:lvl9pPr marL="8553298" indent="0" algn="ctr">
              <a:buNone/>
              <a:defRPr sz="3742"/>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5F412EF-9669-45D4-9E4E-667D6623982C}" type="datetimeFigureOut">
              <a:rPr lang="uk-UA" smtClean="0"/>
              <a:t>22.09.2021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63C8A0-0396-484A-8774-F4B464626A54}" type="slidenum">
              <a:rPr lang="uk-UA" smtClean="0"/>
              <a:t>‹#›</a:t>
            </a:fld>
            <a:endParaRPr lang="uk-UA"/>
          </a:p>
        </p:txBody>
      </p:sp>
    </p:spTree>
    <p:extLst>
      <p:ext uri="{BB962C8B-B14F-4D97-AF65-F5344CB8AC3E}">
        <p14:creationId xmlns:p14="http://schemas.microsoft.com/office/powerpoint/2010/main" val="717222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F412EF-9669-45D4-9E4E-667D6623982C}" type="datetimeFigureOut">
              <a:rPr lang="uk-UA" smtClean="0"/>
              <a:t>22.09.2021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63C8A0-0396-484A-8774-F4B464626A54}" type="slidenum">
              <a:rPr lang="uk-UA" smtClean="0"/>
              <a:t>‹#›</a:t>
            </a:fld>
            <a:endParaRPr lang="uk-UA"/>
          </a:p>
        </p:txBody>
      </p:sp>
    </p:spTree>
    <p:extLst>
      <p:ext uri="{BB962C8B-B14F-4D97-AF65-F5344CB8AC3E}">
        <p14:creationId xmlns:p14="http://schemas.microsoft.com/office/powerpoint/2010/main" val="2520273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02658" y="1611875"/>
            <a:ext cx="4610844" cy="256568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70125" y="1611875"/>
            <a:ext cx="13565237" cy="256568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F412EF-9669-45D4-9E4E-667D6623982C}" type="datetimeFigureOut">
              <a:rPr lang="uk-UA" smtClean="0"/>
              <a:t>22.09.2021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63C8A0-0396-484A-8774-F4B464626A54}" type="slidenum">
              <a:rPr lang="uk-UA" smtClean="0"/>
              <a:t>‹#›</a:t>
            </a:fld>
            <a:endParaRPr lang="uk-UA"/>
          </a:p>
        </p:txBody>
      </p:sp>
    </p:spTree>
    <p:extLst>
      <p:ext uri="{BB962C8B-B14F-4D97-AF65-F5344CB8AC3E}">
        <p14:creationId xmlns:p14="http://schemas.microsoft.com/office/powerpoint/2010/main" val="4263495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F412EF-9669-45D4-9E4E-667D6623982C}" type="datetimeFigureOut">
              <a:rPr lang="uk-UA" smtClean="0"/>
              <a:t>22.09.2021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63C8A0-0396-484A-8774-F4B464626A54}" type="slidenum">
              <a:rPr lang="uk-UA" smtClean="0"/>
              <a:t>‹#›</a:t>
            </a:fld>
            <a:endParaRPr lang="uk-UA"/>
          </a:p>
        </p:txBody>
      </p:sp>
    </p:spTree>
    <p:extLst>
      <p:ext uri="{BB962C8B-B14F-4D97-AF65-F5344CB8AC3E}">
        <p14:creationId xmlns:p14="http://schemas.microsoft.com/office/powerpoint/2010/main" val="1073168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8988" y="7547788"/>
            <a:ext cx="18443377" cy="12593645"/>
          </a:xfrm>
        </p:spPr>
        <p:txBody>
          <a:bodyPr anchor="b"/>
          <a:lstStyle>
            <a:lvl1pPr>
              <a:defRPr sz="14031"/>
            </a:lvl1pPr>
          </a:lstStyle>
          <a:p>
            <a:r>
              <a:rPr lang="en-US" smtClean="0"/>
              <a:t>Click to edit Master title style</a:t>
            </a:r>
            <a:endParaRPr lang="en-US" dirty="0"/>
          </a:p>
        </p:txBody>
      </p:sp>
      <p:sp>
        <p:nvSpPr>
          <p:cNvPr id="3" name="Text Placeholder 2"/>
          <p:cNvSpPr>
            <a:spLocks noGrp="1"/>
          </p:cNvSpPr>
          <p:nvPr>
            <p:ph type="body" idx="1"/>
          </p:nvPr>
        </p:nvSpPr>
        <p:spPr>
          <a:xfrm>
            <a:off x="1458988" y="20260574"/>
            <a:ext cx="18443377" cy="6622701"/>
          </a:xfrm>
        </p:spPr>
        <p:txBody>
          <a:bodyPr/>
          <a:lstStyle>
            <a:lvl1pPr marL="0" indent="0">
              <a:buNone/>
              <a:defRPr sz="5612">
                <a:solidFill>
                  <a:schemeClr val="tx1"/>
                </a:solidFill>
              </a:defRPr>
            </a:lvl1pPr>
            <a:lvl2pPr marL="1069162" indent="0">
              <a:buNone/>
              <a:defRPr sz="4677">
                <a:solidFill>
                  <a:schemeClr val="tx1">
                    <a:tint val="75000"/>
                  </a:schemeClr>
                </a:solidFill>
              </a:defRPr>
            </a:lvl2pPr>
            <a:lvl3pPr marL="2138324" indent="0">
              <a:buNone/>
              <a:defRPr sz="4209">
                <a:solidFill>
                  <a:schemeClr val="tx1">
                    <a:tint val="75000"/>
                  </a:schemeClr>
                </a:solidFill>
              </a:defRPr>
            </a:lvl3pPr>
            <a:lvl4pPr marL="3207487" indent="0">
              <a:buNone/>
              <a:defRPr sz="3742">
                <a:solidFill>
                  <a:schemeClr val="tx1">
                    <a:tint val="75000"/>
                  </a:schemeClr>
                </a:solidFill>
              </a:defRPr>
            </a:lvl4pPr>
            <a:lvl5pPr marL="4276649" indent="0">
              <a:buNone/>
              <a:defRPr sz="3742">
                <a:solidFill>
                  <a:schemeClr val="tx1">
                    <a:tint val="75000"/>
                  </a:schemeClr>
                </a:solidFill>
              </a:defRPr>
            </a:lvl5pPr>
            <a:lvl6pPr marL="5345811" indent="0">
              <a:buNone/>
              <a:defRPr sz="3742">
                <a:solidFill>
                  <a:schemeClr val="tx1">
                    <a:tint val="75000"/>
                  </a:schemeClr>
                </a:solidFill>
              </a:defRPr>
            </a:lvl6pPr>
            <a:lvl7pPr marL="6414973" indent="0">
              <a:buNone/>
              <a:defRPr sz="3742">
                <a:solidFill>
                  <a:schemeClr val="tx1">
                    <a:tint val="75000"/>
                  </a:schemeClr>
                </a:solidFill>
              </a:defRPr>
            </a:lvl7pPr>
            <a:lvl8pPr marL="7484135" indent="0">
              <a:buNone/>
              <a:defRPr sz="3742">
                <a:solidFill>
                  <a:schemeClr val="tx1">
                    <a:tint val="75000"/>
                  </a:schemeClr>
                </a:solidFill>
              </a:defRPr>
            </a:lvl8pPr>
            <a:lvl9pPr marL="8553298" indent="0">
              <a:buNone/>
              <a:defRPr sz="3742">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F412EF-9669-45D4-9E4E-667D6623982C}" type="datetimeFigureOut">
              <a:rPr lang="uk-UA" smtClean="0"/>
              <a:t>22.09.2021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63C8A0-0396-484A-8774-F4B464626A54}" type="slidenum">
              <a:rPr lang="uk-UA" smtClean="0"/>
              <a:t>‹#›</a:t>
            </a:fld>
            <a:endParaRPr lang="uk-UA"/>
          </a:p>
        </p:txBody>
      </p:sp>
    </p:spTree>
    <p:extLst>
      <p:ext uri="{BB962C8B-B14F-4D97-AF65-F5344CB8AC3E}">
        <p14:creationId xmlns:p14="http://schemas.microsoft.com/office/powerpoint/2010/main" val="4059247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70124" y="8059374"/>
            <a:ext cx="9088041" cy="1920934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10825460" y="8059374"/>
            <a:ext cx="9088041" cy="1920934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5F412EF-9669-45D4-9E4E-667D6623982C}" type="datetimeFigureOut">
              <a:rPr lang="uk-UA" smtClean="0"/>
              <a:t>22.09.2021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663C8A0-0396-484A-8774-F4B464626A54}" type="slidenum">
              <a:rPr lang="uk-UA" smtClean="0"/>
              <a:t>‹#›</a:t>
            </a:fld>
            <a:endParaRPr lang="uk-UA"/>
          </a:p>
        </p:txBody>
      </p:sp>
    </p:spTree>
    <p:extLst>
      <p:ext uri="{BB962C8B-B14F-4D97-AF65-F5344CB8AC3E}">
        <p14:creationId xmlns:p14="http://schemas.microsoft.com/office/powerpoint/2010/main" val="421079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72909" y="1611882"/>
            <a:ext cx="18443377" cy="585180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72912" y="7421634"/>
            <a:ext cx="9046274"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smtClean="0"/>
              <a:t>Click to edit Master text styles</a:t>
            </a:r>
          </a:p>
        </p:txBody>
      </p:sp>
      <p:sp>
        <p:nvSpPr>
          <p:cNvPr id="4" name="Content Placeholder 3"/>
          <p:cNvSpPr>
            <a:spLocks noGrp="1"/>
          </p:cNvSpPr>
          <p:nvPr>
            <p:ph sz="half" idx="2"/>
          </p:nvPr>
        </p:nvSpPr>
        <p:spPr>
          <a:xfrm>
            <a:off x="1472912" y="11058863"/>
            <a:ext cx="9046274" cy="1626592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0825461" y="7421634"/>
            <a:ext cx="9090826"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smtClean="0"/>
              <a:t>Click to edit Master text styles</a:t>
            </a:r>
          </a:p>
        </p:txBody>
      </p:sp>
      <p:sp>
        <p:nvSpPr>
          <p:cNvPr id="6" name="Content Placeholder 5"/>
          <p:cNvSpPr>
            <a:spLocks noGrp="1"/>
          </p:cNvSpPr>
          <p:nvPr>
            <p:ph sz="quarter" idx="4"/>
          </p:nvPr>
        </p:nvSpPr>
        <p:spPr>
          <a:xfrm>
            <a:off x="10825461" y="11058863"/>
            <a:ext cx="9090826" cy="1626592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5F412EF-9669-45D4-9E4E-667D6623982C}" type="datetimeFigureOut">
              <a:rPr lang="uk-UA" smtClean="0"/>
              <a:t>22.09.2021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3663C8A0-0396-484A-8774-F4B464626A54}" type="slidenum">
              <a:rPr lang="uk-UA" smtClean="0"/>
              <a:t>‹#›</a:t>
            </a:fld>
            <a:endParaRPr lang="uk-UA"/>
          </a:p>
        </p:txBody>
      </p:sp>
    </p:spTree>
    <p:extLst>
      <p:ext uri="{BB962C8B-B14F-4D97-AF65-F5344CB8AC3E}">
        <p14:creationId xmlns:p14="http://schemas.microsoft.com/office/powerpoint/2010/main" val="974131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5F412EF-9669-45D4-9E4E-667D6623982C}" type="datetimeFigureOut">
              <a:rPr lang="uk-UA" smtClean="0"/>
              <a:t>22.09.2021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3663C8A0-0396-484A-8774-F4B464626A54}" type="slidenum">
              <a:rPr lang="uk-UA" smtClean="0"/>
              <a:t>‹#›</a:t>
            </a:fld>
            <a:endParaRPr lang="uk-UA"/>
          </a:p>
        </p:txBody>
      </p:sp>
    </p:spTree>
    <p:extLst>
      <p:ext uri="{BB962C8B-B14F-4D97-AF65-F5344CB8AC3E}">
        <p14:creationId xmlns:p14="http://schemas.microsoft.com/office/powerpoint/2010/main" val="1122484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412EF-9669-45D4-9E4E-667D6623982C}" type="datetimeFigureOut">
              <a:rPr lang="uk-UA" smtClean="0"/>
              <a:t>22.09.2021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3663C8A0-0396-484A-8774-F4B464626A54}" type="slidenum">
              <a:rPr lang="uk-UA" smtClean="0"/>
              <a:t>‹#›</a:t>
            </a:fld>
            <a:endParaRPr lang="uk-UA"/>
          </a:p>
        </p:txBody>
      </p:sp>
    </p:spTree>
    <p:extLst>
      <p:ext uri="{BB962C8B-B14F-4D97-AF65-F5344CB8AC3E}">
        <p14:creationId xmlns:p14="http://schemas.microsoft.com/office/powerpoint/2010/main" val="1749304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en-US" smtClean="0"/>
              <a:t>Click to edit Master title style</a:t>
            </a:r>
            <a:endParaRPr lang="en-US" dirty="0"/>
          </a:p>
        </p:txBody>
      </p:sp>
      <p:sp>
        <p:nvSpPr>
          <p:cNvPr id="3" name="Content Placeholder 2"/>
          <p:cNvSpPr>
            <a:spLocks noGrp="1"/>
          </p:cNvSpPr>
          <p:nvPr>
            <p:ph idx="1"/>
          </p:nvPr>
        </p:nvSpPr>
        <p:spPr>
          <a:xfrm>
            <a:off x="9090826" y="4359077"/>
            <a:ext cx="10825460" cy="21515024"/>
          </a:xfrm>
        </p:spPr>
        <p:txBody>
          <a:bodyPr/>
          <a:lstStyle>
            <a:lvl1pPr>
              <a:defRPr sz="7483"/>
            </a:lvl1pPr>
            <a:lvl2pPr>
              <a:defRPr sz="6548"/>
            </a:lvl2pPr>
            <a:lvl3pPr>
              <a:defRPr sz="5612"/>
            </a:lvl3pPr>
            <a:lvl4pPr>
              <a:defRPr sz="4677"/>
            </a:lvl4pPr>
            <a:lvl5pPr>
              <a:defRPr sz="4677"/>
            </a:lvl5pPr>
            <a:lvl6pPr>
              <a:defRPr sz="4677"/>
            </a:lvl6pPr>
            <a:lvl7pPr>
              <a:defRPr sz="4677"/>
            </a:lvl7pPr>
            <a:lvl8pPr>
              <a:defRPr sz="4677"/>
            </a:lvl8pPr>
            <a:lvl9pPr>
              <a:defRPr sz="467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412EF-9669-45D4-9E4E-667D6623982C}" type="datetimeFigureOut">
              <a:rPr lang="uk-UA" smtClean="0"/>
              <a:t>22.09.2021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663C8A0-0396-484A-8774-F4B464626A54}" type="slidenum">
              <a:rPr lang="uk-UA" smtClean="0"/>
              <a:t>‹#›</a:t>
            </a:fld>
            <a:endParaRPr lang="uk-UA"/>
          </a:p>
        </p:txBody>
      </p:sp>
    </p:spTree>
    <p:extLst>
      <p:ext uri="{BB962C8B-B14F-4D97-AF65-F5344CB8AC3E}">
        <p14:creationId xmlns:p14="http://schemas.microsoft.com/office/powerpoint/2010/main" val="282757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090826" y="4359077"/>
            <a:ext cx="10825460" cy="21515024"/>
          </a:xfrm>
        </p:spPr>
        <p:txBody>
          <a:bodyPr anchor="t"/>
          <a:lstStyle>
            <a:lvl1pPr marL="0" indent="0">
              <a:buNone/>
              <a:defRPr sz="7483"/>
            </a:lvl1pPr>
            <a:lvl2pPr marL="1069162" indent="0">
              <a:buNone/>
              <a:defRPr sz="6548"/>
            </a:lvl2pPr>
            <a:lvl3pPr marL="2138324" indent="0">
              <a:buNone/>
              <a:defRPr sz="5612"/>
            </a:lvl3pPr>
            <a:lvl4pPr marL="3207487" indent="0">
              <a:buNone/>
              <a:defRPr sz="4677"/>
            </a:lvl4pPr>
            <a:lvl5pPr marL="4276649" indent="0">
              <a:buNone/>
              <a:defRPr sz="4677"/>
            </a:lvl5pPr>
            <a:lvl6pPr marL="5345811" indent="0">
              <a:buNone/>
              <a:defRPr sz="4677"/>
            </a:lvl6pPr>
            <a:lvl7pPr marL="6414973" indent="0">
              <a:buNone/>
              <a:defRPr sz="4677"/>
            </a:lvl7pPr>
            <a:lvl8pPr marL="7484135" indent="0">
              <a:buNone/>
              <a:defRPr sz="4677"/>
            </a:lvl8pPr>
            <a:lvl9pPr marL="8553298" indent="0">
              <a:buNone/>
              <a:defRPr sz="4677"/>
            </a:lvl9pPr>
          </a:lstStyle>
          <a:p>
            <a:r>
              <a:rPr lang="en-US" smtClean="0"/>
              <a:t>Click icon to add picture</a:t>
            </a:r>
            <a:endParaRPr lang="en-US" dirty="0"/>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412EF-9669-45D4-9E4E-667D6623982C}" type="datetimeFigureOut">
              <a:rPr lang="uk-UA" smtClean="0"/>
              <a:t>22.09.2021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663C8A0-0396-484A-8774-F4B464626A54}" type="slidenum">
              <a:rPr lang="uk-UA" smtClean="0"/>
              <a:t>‹#›</a:t>
            </a:fld>
            <a:endParaRPr lang="uk-UA"/>
          </a:p>
        </p:txBody>
      </p:sp>
    </p:spTree>
    <p:extLst>
      <p:ext uri="{BB962C8B-B14F-4D97-AF65-F5344CB8AC3E}">
        <p14:creationId xmlns:p14="http://schemas.microsoft.com/office/powerpoint/2010/main" val="1627188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0124" y="1611882"/>
            <a:ext cx="18443377" cy="585180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70124" y="8059374"/>
            <a:ext cx="18443377" cy="1920934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470124" y="28060644"/>
            <a:ext cx="4811316" cy="1611875"/>
          </a:xfrm>
          <a:prstGeom prst="rect">
            <a:avLst/>
          </a:prstGeom>
        </p:spPr>
        <p:txBody>
          <a:bodyPr vert="horz" lIns="91440" tIns="45720" rIns="91440" bIns="45720" rtlCol="0" anchor="ctr"/>
          <a:lstStyle>
            <a:lvl1pPr algn="l">
              <a:defRPr sz="2806">
                <a:solidFill>
                  <a:schemeClr val="tx1">
                    <a:tint val="75000"/>
                  </a:schemeClr>
                </a:solidFill>
              </a:defRPr>
            </a:lvl1pPr>
          </a:lstStyle>
          <a:p>
            <a:fld id="{F5F412EF-9669-45D4-9E4E-667D6623982C}" type="datetimeFigureOut">
              <a:rPr lang="uk-UA" smtClean="0"/>
              <a:t>22.09.2021</a:t>
            </a:fld>
            <a:endParaRPr lang="uk-UA"/>
          </a:p>
        </p:txBody>
      </p:sp>
      <p:sp>
        <p:nvSpPr>
          <p:cNvPr id="5" name="Footer Placeholder 4"/>
          <p:cNvSpPr>
            <a:spLocks noGrp="1"/>
          </p:cNvSpPr>
          <p:nvPr>
            <p:ph type="ftr" sz="quarter" idx="3"/>
          </p:nvPr>
        </p:nvSpPr>
        <p:spPr>
          <a:xfrm>
            <a:off x="7083326" y="28060644"/>
            <a:ext cx="7216973" cy="1611875"/>
          </a:xfrm>
          <a:prstGeom prst="rect">
            <a:avLst/>
          </a:prstGeom>
        </p:spPr>
        <p:txBody>
          <a:bodyPr vert="horz" lIns="91440" tIns="45720" rIns="91440" bIns="45720" rtlCol="0" anchor="ctr"/>
          <a:lstStyle>
            <a:lvl1pPr algn="ctr">
              <a:defRPr sz="2806">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15102185" y="28060644"/>
            <a:ext cx="4811316" cy="1611875"/>
          </a:xfrm>
          <a:prstGeom prst="rect">
            <a:avLst/>
          </a:prstGeom>
        </p:spPr>
        <p:txBody>
          <a:bodyPr vert="horz" lIns="91440" tIns="45720" rIns="91440" bIns="45720" rtlCol="0" anchor="ctr"/>
          <a:lstStyle>
            <a:lvl1pPr algn="r">
              <a:defRPr sz="2806">
                <a:solidFill>
                  <a:schemeClr val="tx1">
                    <a:tint val="75000"/>
                  </a:schemeClr>
                </a:solidFill>
              </a:defRPr>
            </a:lvl1pPr>
          </a:lstStyle>
          <a:p>
            <a:fld id="{3663C8A0-0396-484A-8774-F4B464626A54}" type="slidenum">
              <a:rPr lang="uk-UA" smtClean="0"/>
              <a:t>‹#›</a:t>
            </a:fld>
            <a:endParaRPr lang="uk-UA"/>
          </a:p>
        </p:txBody>
      </p:sp>
    </p:spTree>
    <p:extLst>
      <p:ext uri="{BB962C8B-B14F-4D97-AF65-F5344CB8AC3E}">
        <p14:creationId xmlns:p14="http://schemas.microsoft.com/office/powerpoint/2010/main" val="25029653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138324" rtl="0" eaLnBrk="1" latinLnBrk="0" hangingPunct="1">
        <a:lnSpc>
          <a:spcPct val="90000"/>
        </a:lnSpc>
        <a:spcBef>
          <a:spcPct val="0"/>
        </a:spcBef>
        <a:buNone/>
        <a:defRPr sz="10289" kern="1200">
          <a:solidFill>
            <a:schemeClr val="tx1"/>
          </a:solidFill>
          <a:latin typeface="+mj-lt"/>
          <a:ea typeface="+mj-ea"/>
          <a:cs typeface="+mj-cs"/>
        </a:defRPr>
      </a:lvl1pPr>
    </p:titleStyle>
    <p:bodyStyle>
      <a:lvl1pPr marL="534581" indent="-534581" algn="l" defTabSz="2138324" rtl="0" eaLnBrk="1" latinLnBrk="0" hangingPunct="1">
        <a:lnSpc>
          <a:spcPct val="90000"/>
        </a:lnSpc>
        <a:spcBef>
          <a:spcPts val="2339"/>
        </a:spcBef>
        <a:buFont typeface="Arial" panose="020B0604020202020204" pitchFamily="34" charset="0"/>
        <a:buChar char="•"/>
        <a:defRPr sz="6548" kern="1200">
          <a:solidFill>
            <a:schemeClr val="tx1"/>
          </a:solidFill>
          <a:latin typeface="+mn-lt"/>
          <a:ea typeface="+mn-ea"/>
          <a:cs typeface="+mn-cs"/>
        </a:defRPr>
      </a:lvl1pPr>
      <a:lvl2pPr marL="1603743" indent="-534581" algn="l" defTabSz="2138324" rtl="0" eaLnBrk="1" latinLnBrk="0" hangingPunct="1">
        <a:lnSpc>
          <a:spcPct val="90000"/>
        </a:lnSpc>
        <a:spcBef>
          <a:spcPts val="1169"/>
        </a:spcBef>
        <a:buFont typeface="Arial" panose="020B0604020202020204" pitchFamily="34" charset="0"/>
        <a:buChar char="•"/>
        <a:defRPr sz="5612" kern="1200">
          <a:solidFill>
            <a:schemeClr val="tx1"/>
          </a:solidFill>
          <a:latin typeface="+mn-lt"/>
          <a:ea typeface="+mn-ea"/>
          <a:cs typeface="+mn-cs"/>
        </a:defRPr>
      </a:lvl2pPr>
      <a:lvl3pPr marL="2672906" indent="-534581" algn="l" defTabSz="2138324" rtl="0" eaLnBrk="1" latinLnBrk="0" hangingPunct="1">
        <a:lnSpc>
          <a:spcPct val="90000"/>
        </a:lnSpc>
        <a:spcBef>
          <a:spcPts val="1169"/>
        </a:spcBef>
        <a:buFont typeface="Arial" panose="020B0604020202020204" pitchFamily="34" charset="0"/>
        <a:buChar char="•"/>
        <a:defRPr sz="4677" kern="1200">
          <a:solidFill>
            <a:schemeClr val="tx1"/>
          </a:solidFill>
          <a:latin typeface="+mn-lt"/>
          <a:ea typeface="+mn-ea"/>
          <a:cs typeface="+mn-cs"/>
        </a:defRPr>
      </a:lvl3pPr>
      <a:lvl4pPr marL="3742068"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4pPr>
      <a:lvl5pPr marL="4811230"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5pPr>
      <a:lvl6pPr marL="5880392"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6pPr>
      <a:lvl7pPr marL="6949554"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7pPr>
      <a:lvl8pPr marL="8018717"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8pPr>
      <a:lvl9pPr marL="9087879"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9pPr>
    </p:bodyStyle>
    <p:otherStyle>
      <a:defPPr>
        <a:defRPr lang="en-US"/>
      </a:defPPr>
      <a:lvl1pPr marL="0" algn="l" defTabSz="2138324" rtl="0" eaLnBrk="1" latinLnBrk="0" hangingPunct="1">
        <a:defRPr sz="4209" kern="1200">
          <a:solidFill>
            <a:schemeClr val="tx1"/>
          </a:solidFill>
          <a:latin typeface="+mn-lt"/>
          <a:ea typeface="+mn-ea"/>
          <a:cs typeface="+mn-cs"/>
        </a:defRPr>
      </a:lvl1pPr>
      <a:lvl2pPr marL="1069162" algn="l" defTabSz="2138324" rtl="0" eaLnBrk="1" latinLnBrk="0" hangingPunct="1">
        <a:defRPr sz="4209" kern="1200">
          <a:solidFill>
            <a:schemeClr val="tx1"/>
          </a:solidFill>
          <a:latin typeface="+mn-lt"/>
          <a:ea typeface="+mn-ea"/>
          <a:cs typeface="+mn-cs"/>
        </a:defRPr>
      </a:lvl2pPr>
      <a:lvl3pPr marL="2138324" algn="l" defTabSz="2138324" rtl="0" eaLnBrk="1" latinLnBrk="0" hangingPunct="1">
        <a:defRPr sz="4209" kern="1200">
          <a:solidFill>
            <a:schemeClr val="tx1"/>
          </a:solidFill>
          <a:latin typeface="+mn-lt"/>
          <a:ea typeface="+mn-ea"/>
          <a:cs typeface="+mn-cs"/>
        </a:defRPr>
      </a:lvl3pPr>
      <a:lvl4pPr marL="3207487" algn="l" defTabSz="2138324" rtl="0" eaLnBrk="1" latinLnBrk="0" hangingPunct="1">
        <a:defRPr sz="4209" kern="1200">
          <a:solidFill>
            <a:schemeClr val="tx1"/>
          </a:solidFill>
          <a:latin typeface="+mn-lt"/>
          <a:ea typeface="+mn-ea"/>
          <a:cs typeface="+mn-cs"/>
        </a:defRPr>
      </a:lvl4pPr>
      <a:lvl5pPr marL="4276649" algn="l" defTabSz="2138324" rtl="0" eaLnBrk="1" latinLnBrk="0" hangingPunct="1">
        <a:defRPr sz="4209" kern="1200">
          <a:solidFill>
            <a:schemeClr val="tx1"/>
          </a:solidFill>
          <a:latin typeface="+mn-lt"/>
          <a:ea typeface="+mn-ea"/>
          <a:cs typeface="+mn-cs"/>
        </a:defRPr>
      </a:lvl5pPr>
      <a:lvl6pPr marL="5345811" algn="l" defTabSz="2138324" rtl="0" eaLnBrk="1" latinLnBrk="0" hangingPunct="1">
        <a:defRPr sz="4209" kern="1200">
          <a:solidFill>
            <a:schemeClr val="tx1"/>
          </a:solidFill>
          <a:latin typeface="+mn-lt"/>
          <a:ea typeface="+mn-ea"/>
          <a:cs typeface="+mn-cs"/>
        </a:defRPr>
      </a:lvl6pPr>
      <a:lvl7pPr marL="6414973" algn="l" defTabSz="2138324" rtl="0" eaLnBrk="1" latinLnBrk="0" hangingPunct="1">
        <a:defRPr sz="4209" kern="1200">
          <a:solidFill>
            <a:schemeClr val="tx1"/>
          </a:solidFill>
          <a:latin typeface="+mn-lt"/>
          <a:ea typeface="+mn-ea"/>
          <a:cs typeface="+mn-cs"/>
        </a:defRPr>
      </a:lvl7pPr>
      <a:lvl8pPr marL="7484135" algn="l" defTabSz="2138324" rtl="0" eaLnBrk="1" latinLnBrk="0" hangingPunct="1">
        <a:defRPr sz="4209" kern="1200">
          <a:solidFill>
            <a:schemeClr val="tx1"/>
          </a:solidFill>
          <a:latin typeface="+mn-lt"/>
          <a:ea typeface="+mn-ea"/>
          <a:cs typeface="+mn-cs"/>
        </a:defRPr>
      </a:lvl8pPr>
      <a:lvl9pPr marL="8553298" algn="l" defTabSz="2138324" rtl="0" eaLnBrk="1" latinLnBrk="0" hangingPunct="1">
        <a:defRPr sz="42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wcrp-climate.org/wgcm-cmip/wgcm-cmip6" TargetMode="External"/><Relationship Id="rId7" Type="http://schemas.openxmlformats.org/officeDocument/2006/relationships/image" Target="../media/image1.png"/><Relationship Id="rId2" Type="http://schemas.openxmlformats.org/officeDocument/2006/relationships/hyperlink" Target="https://www.ipcc.ch/srccl/" TargetMode="External"/><Relationship Id="rId1" Type="http://schemas.openxmlformats.org/officeDocument/2006/relationships/slideLayout" Target="../slideLayouts/slideLayout2.xml"/><Relationship Id="rId6" Type="http://schemas.openxmlformats.org/officeDocument/2006/relationships/hyperlink" Target="https://esgf-node.llnl.gov/search/cmip6/" TargetMode="External"/><Relationship Id="rId5" Type="http://schemas.openxmlformats.org/officeDocument/2006/relationships/hyperlink" Target="https://doi.org/10.5194/bg-17-5615-2020" TargetMode="External"/><Relationship Id="rId10" Type="http://schemas.openxmlformats.org/officeDocument/2006/relationships/image" Target="../media/image4.png"/><Relationship Id="rId4" Type="http://schemas.openxmlformats.org/officeDocument/2006/relationships/hyperlink" Target="https://doi.org/10.5194/gmd-9-2973-2016" TargetMode="External"/><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556591"/>
            <a:ext cx="21383625" cy="524786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uk-UA"/>
          </a:p>
        </p:txBody>
      </p:sp>
      <p:sp>
        <p:nvSpPr>
          <p:cNvPr id="7" name="Text Box 122"/>
          <p:cNvSpPr txBox="1">
            <a:spLocks noChangeArrowheads="1"/>
          </p:cNvSpPr>
          <p:nvPr/>
        </p:nvSpPr>
        <p:spPr bwMode="auto">
          <a:xfrm>
            <a:off x="3232267" y="0"/>
            <a:ext cx="14919090" cy="2467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2887" tIns="307219" rIns="122887" bIns="307219" anchor="ctr" anchorCtr="0">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6000" b="1" dirty="0">
                <a:latin typeface="Times New Roman" panose="02020603050405020304" pitchFamily="18" charset="0"/>
                <a:cs typeface="Times New Roman" panose="02020603050405020304" pitchFamily="18" charset="0"/>
              </a:rPr>
              <a:t>T</a:t>
            </a:r>
            <a:r>
              <a:rPr lang="en-US" sz="6000" b="1" dirty="0" smtClean="0">
                <a:latin typeface="Times New Roman" panose="02020603050405020304" pitchFamily="18" charset="0"/>
                <a:cs typeface="Times New Roman" panose="02020603050405020304" pitchFamily="18" charset="0"/>
              </a:rPr>
              <a:t>he influence of partial deforestation on surface wind speed</a:t>
            </a:r>
            <a:endParaRPr lang="en-US" sz="6000" b="1"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8" name="Text Box 123"/>
          <p:cNvSpPr txBox="1">
            <a:spLocks noChangeArrowheads="1"/>
          </p:cNvSpPr>
          <p:nvPr/>
        </p:nvSpPr>
        <p:spPr bwMode="auto">
          <a:xfrm>
            <a:off x="3507113" y="2603161"/>
            <a:ext cx="14919090" cy="1574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2887" tIns="122887" rIns="122887" bIns="122887" anchor="ctr" anchorCtr="0"/>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a:r>
              <a:rPr lang="en-US" sz="3600" b="1" i="1" dirty="0">
                <a:latin typeface="Times New Roman" panose="02020603050405020304" pitchFamily="18" charset="0"/>
                <a:cs typeface="Times New Roman" panose="02020603050405020304" pitchFamily="18" charset="0"/>
              </a:rPr>
              <a:t>Larysa </a:t>
            </a:r>
            <a:r>
              <a:rPr lang="en-US" sz="3600" b="1" i="1" dirty="0" err="1">
                <a:latin typeface="Times New Roman" panose="02020603050405020304" pitchFamily="18" charset="0"/>
                <a:cs typeface="Times New Roman" panose="02020603050405020304" pitchFamily="18" charset="0"/>
              </a:rPr>
              <a:t>Pysarenko</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Svitlana</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Krakovska</a:t>
            </a:r>
            <a:r>
              <a:rPr lang="en-US" sz="3600" i="1" dirty="0">
                <a:latin typeface="Times New Roman" panose="02020603050405020304" pitchFamily="18" charset="0"/>
                <a:cs typeface="Times New Roman" panose="02020603050405020304" pitchFamily="18" charset="0"/>
              </a:rPr>
              <a:t>, PhD, Sen. Res.</a:t>
            </a:r>
            <a:endParaRPr lang="en-US" sz="3600" dirty="0">
              <a:latin typeface="Times New Roman" panose="02020603050405020304" pitchFamily="18" charset="0"/>
              <a:cs typeface="Times New Roman" panose="02020603050405020304" pitchFamily="18" charset="0"/>
            </a:endParaRPr>
          </a:p>
          <a:p>
            <a:pPr algn="ctr"/>
            <a:r>
              <a:rPr lang="en-US" sz="3600" dirty="0" smtClean="0">
                <a:latin typeface="Times New Roman" panose="02020603050405020304" pitchFamily="18" charset="0"/>
                <a:cs typeface="Times New Roman" panose="02020603050405020304" pitchFamily="18" charset="0"/>
              </a:rPr>
              <a:t>Ukrainian </a:t>
            </a:r>
            <a:r>
              <a:rPr lang="en-US" sz="3600" dirty="0" err="1">
                <a:latin typeface="Times New Roman" panose="02020603050405020304" pitchFamily="18" charset="0"/>
                <a:cs typeface="Times New Roman" panose="02020603050405020304" pitchFamily="18" charset="0"/>
              </a:rPr>
              <a:t>Hydrometeorological</a:t>
            </a:r>
            <a:r>
              <a:rPr lang="en-US" sz="3600" dirty="0">
                <a:latin typeface="Times New Roman" panose="02020603050405020304" pitchFamily="18" charset="0"/>
                <a:cs typeface="Times New Roman" panose="02020603050405020304" pitchFamily="18" charset="0"/>
              </a:rPr>
              <a:t> Institute of the State Emergency Service of Ukraine and the National Academy of Sciences of Ukraine, </a:t>
            </a:r>
            <a:r>
              <a:rPr lang="en-US" sz="3600" dirty="0" smtClean="0">
                <a:latin typeface="Times New Roman" panose="02020603050405020304" pitchFamily="18" charset="0"/>
                <a:cs typeface="Times New Roman" panose="02020603050405020304" pitchFamily="18" charset="0"/>
              </a:rPr>
              <a:t>Ukraine</a:t>
            </a:r>
            <a:endParaRPr lang="en-US" sz="3600" dirty="0">
              <a:latin typeface="Times New Roman" panose="02020603050405020304" pitchFamily="18" charset="0"/>
              <a:cs typeface="Times New Roman" panose="02020603050405020304" pitchFamily="18" charset="0"/>
            </a:endParaRPr>
          </a:p>
        </p:txBody>
      </p:sp>
      <p:sp>
        <p:nvSpPr>
          <p:cNvPr id="11" name="Rectangle 10"/>
          <p:cNvSpPr/>
          <p:nvPr/>
        </p:nvSpPr>
        <p:spPr>
          <a:xfrm>
            <a:off x="120389" y="4826600"/>
            <a:ext cx="6821592" cy="62987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lIns="61444" tIns="30722" rIns="61444" bIns="30722" rtlCol="0" anchor="ctr"/>
          <a:lstStyle/>
          <a:p>
            <a:pPr algn="ctr"/>
            <a:r>
              <a:rPr lang="en-US" sz="3815" b="1" dirty="0" smtClean="0">
                <a:solidFill>
                  <a:schemeClr val="accent3">
                    <a:lumMod val="20000"/>
                    <a:lumOff val="80000"/>
                  </a:schemeClr>
                </a:solidFill>
              </a:rPr>
              <a:t>Introduction</a:t>
            </a:r>
            <a:endParaRPr lang="en-US" sz="3815" b="1" dirty="0">
              <a:solidFill>
                <a:schemeClr val="accent3">
                  <a:lumMod val="20000"/>
                  <a:lumOff val="80000"/>
                </a:schemeClr>
              </a:solidFill>
            </a:endParaRPr>
          </a:p>
        </p:txBody>
      </p:sp>
      <p:sp>
        <p:nvSpPr>
          <p:cNvPr id="12" name="Text Box 189"/>
          <p:cNvSpPr txBox="1">
            <a:spLocks noChangeArrowheads="1"/>
          </p:cNvSpPr>
          <p:nvPr/>
        </p:nvSpPr>
        <p:spPr bwMode="auto">
          <a:xfrm>
            <a:off x="134729" y="5480342"/>
            <a:ext cx="6779062" cy="14898339"/>
          </a:xfrm>
          <a:prstGeom prst="rect">
            <a:avLst/>
          </a:prstGeom>
          <a:solidFill>
            <a:schemeClr val="bg1"/>
          </a:solidFill>
          <a:ln w="12700">
            <a:solidFill>
              <a:schemeClr val="accent1">
                <a:lumMod val="75000"/>
              </a:schemeClr>
            </a:solidFill>
          </a:ln>
          <a:effectLst/>
        </p:spPr>
        <p:txBody>
          <a:bodyPr wrap="square" lIns="122887" tIns="122887" rIns="122887" bIns="122887">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algn="just" eaLnBrk="1" hangingPunct="1"/>
            <a:r>
              <a:rPr lang="en-US" sz="2800" dirty="0">
                <a:latin typeface="Times New Roman" panose="02020603050405020304" pitchFamily="18" charset="0"/>
                <a:cs typeface="Times New Roman" panose="02020603050405020304" pitchFamily="18" charset="0"/>
              </a:rPr>
              <a:t>It is known that canopy impacts climate characteristics via albedo, evaporation etc. Also, it affects wind speed through roughness and height. The forest influences the most via causing reduction in surface wind speed and provokes local </a:t>
            </a:r>
            <a:r>
              <a:rPr lang="en-US" sz="2800" dirty="0" smtClean="0">
                <a:latin typeface="Times New Roman" panose="02020603050405020304" pitchFamily="18" charset="0"/>
                <a:cs typeface="Times New Roman" panose="02020603050405020304" pitchFamily="18" charset="0"/>
              </a:rPr>
              <a:t>circulation.</a:t>
            </a:r>
            <a:r>
              <a:rPr lang="ru-RU"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Nowadays</a:t>
            </a:r>
            <a:r>
              <a:rPr lang="en-US" sz="2800" dirty="0">
                <a:latin typeface="Times New Roman" panose="02020603050405020304" pitchFamily="18" charset="0"/>
                <a:cs typeface="Times New Roman" panose="02020603050405020304" pitchFamily="18" charset="0"/>
              </a:rPr>
              <a:t>, against the backdrop of climate change which causes extreme weather events and quantitative redistribution of climate characteristics, the mankind has been facing the deforestation for the last several decades. The deforestation is one of the factors that increases the risks of dust storms, soil </a:t>
            </a:r>
            <a:r>
              <a:rPr lang="en-US" sz="2800" dirty="0" smtClean="0">
                <a:latin typeface="Times New Roman" panose="02020603050405020304" pitchFamily="18" charset="0"/>
                <a:cs typeface="Times New Roman" panose="02020603050405020304" pitchFamily="18" charset="0"/>
              </a:rPr>
              <a:t>degradation</a:t>
            </a:r>
            <a:r>
              <a:rPr lang="ru-RU" sz="2800" dirty="0">
                <a:latin typeface="Times New Roman" panose="02020603050405020304" pitchFamily="18" charset="0"/>
                <a:cs typeface="Times New Roman" panose="02020603050405020304" pitchFamily="18" charset="0"/>
              </a:rPr>
              <a: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etc</a:t>
            </a:r>
            <a:r>
              <a:rPr lang="ru-RU" sz="2800" dirty="0">
                <a:latin typeface="Times New Roman" panose="02020603050405020304" pitchFamily="18" charset="0"/>
                <a:cs typeface="Times New Roman" panose="02020603050405020304" pitchFamily="18" charset="0"/>
              </a:rPr>
              <a:t>.</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through wind speed acceleration. These problems attract a lot of attention of the world community and the one of the last reports of IPCC was dedicated to the most urgent problems of land degradation and management taking into account climate change and concerning different regions of our planet [1]. Also much research deal with climate issues and there are many global climate projects, for example, the Coupled Model </a:t>
            </a:r>
            <a:r>
              <a:rPr lang="en-US" sz="2800" dirty="0" err="1">
                <a:latin typeface="Times New Roman" panose="02020603050405020304" pitchFamily="18" charset="0"/>
                <a:cs typeface="Times New Roman" panose="02020603050405020304" pitchFamily="18" charset="0"/>
              </a:rPr>
              <a:t>Intercomparison</a:t>
            </a:r>
            <a:r>
              <a:rPr lang="en-US" sz="2800" dirty="0">
                <a:latin typeface="Times New Roman" panose="02020603050405020304" pitchFamily="18" charset="0"/>
                <a:cs typeface="Times New Roman" panose="02020603050405020304" pitchFamily="18" charset="0"/>
              </a:rPr>
              <a:t> Project Phase 6 (CMIP 6) [2] the purpose of which is to observe, model and analyze climate change in the past, current state and for the future. One part of this project is the Land Use Model </a:t>
            </a:r>
            <a:r>
              <a:rPr lang="en-US" sz="2800" dirty="0" err="1">
                <a:latin typeface="Times New Roman" panose="02020603050405020304" pitchFamily="18" charset="0"/>
                <a:cs typeface="Times New Roman" panose="02020603050405020304" pitchFamily="18" charset="0"/>
              </a:rPr>
              <a:t>Intercomparison</a:t>
            </a:r>
            <a:r>
              <a:rPr lang="en-US" sz="2800" dirty="0">
                <a:latin typeface="Times New Roman" panose="02020603050405020304" pitchFamily="18" charset="0"/>
                <a:cs typeface="Times New Roman" panose="02020603050405020304" pitchFamily="18" charset="0"/>
              </a:rPr>
              <a:t> Project (LUMIP) [3] that refers to the past</a:t>
            </a:r>
            <a:r>
              <a:rPr lang="en-US" sz="2800" dirty="0" smtClean="0">
                <a:latin typeface="Times New Roman" panose="02020603050405020304" pitchFamily="18" charset="0"/>
                <a:cs typeface="Times New Roman" panose="02020603050405020304" pitchFamily="18" charset="0"/>
              </a:rPr>
              <a:t>.</a:t>
            </a:r>
            <a:endParaRPr lang="ru-RU" sz="2800" dirty="0" smtClean="0">
              <a:latin typeface="Times New Roman" panose="02020603050405020304" pitchFamily="18" charset="0"/>
              <a:cs typeface="Times New Roman" panose="02020603050405020304" pitchFamily="18" charset="0"/>
            </a:endParaRPr>
          </a:p>
          <a:p>
            <a:pPr algn="just" eaLnBrk="1" hangingPunct="1"/>
            <a:r>
              <a:rPr lang="en-US" sz="2800" dirty="0">
                <a:latin typeface="Times New Roman" panose="02020603050405020304" pitchFamily="18" charset="0"/>
                <a:cs typeface="Times New Roman" panose="02020603050405020304" pitchFamily="18" charset="0"/>
              </a:rPr>
              <a:t>The purpose of the presented study is to assess the quantitative impact of partial deforestation on wind speed for the territory of Ukraine. </a:t>
            </a:r>
          </a:p>
        </p:txBody>
      </p:sp>
      <p:sp>
        <p:nvSpPr>
          <p:cNvPr id="13" name="Rectangle 12"/>
          <p:cNvSpPr/>
          <p:nvPr/>
        </p:nvSpPr>
        <p:spPr>
          <a:xfrm>
            <a:off x="7126441" y="4829205"/>
            <a:ext cx="6951066" cy="64879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lIns="61444" tIns="30722" rIns="61444" bIns="30722" rtlCol="0" anchor="ctr"/>
          <a:lstStyle/>
          <a:p>
            <a:pPr algn="ctr"/>
            <a:r>
              <a:rPr lang="en-US" sz="3815" b="1" dirty="0">
                <a:solidFill>
                  <a:schemeClr val="accent3">
                    <a:lumMod val="20000"/>
                    <a:lumOff val="80000"/>
                  </a:schemeClr>
                </a:solidFill>
              </a:rPr>
              <a:t>Methods and Materials</a:t>
            </a:r>
          </a:p>
        </p:txBody>
      </p:sp>
      <p:sp>
        <p:nvSpPr>
          <p:cNvPr id="14" name="Text Box 192"/>
          <p:cNvSpPr txBox="1">
            <a:spLocks noChangeArrowheads="1"/>
          </p:cNvSpPr>
          <p:nvPr/>
        </p:nvSpPr>
        <p:spPr bwMode="auto">
          <a:xfrm>
            <a:off x="7126441" y="5501607"/>
            <a:ext cx="6951066" cy="14529007"/>
          </a:xfrm>
          <a:prstGeom prst="rect">
            <a:avLst/>
          </a:prstGeom>
          <a:solidFill>
            <a:schemeClr val="bg1"/>
          </a:solidFill>
          <a:ln w="12700">
            <a:solidFill>
              <a:schemeClr val="accent1">
                <a:lumMod val="75000"/>
              </a:schemeClr>
            </a:solidFill>
          </a:ln>
          <a:effectLst/>
        </p:spPr>
        <p:txBody>
          <a:bodyPr wrap="square" lIns="122887" tIns="122887" rIns="122887" bIns="122887">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algn="just"/>
            <a:r>
              <a:rPr lang="en-US" sz="3200" dirty="0">
                <a:latin typeface="Times New Roman" panose="02020603050405020304" pitchFamily="18" charset="0"/>
                <a:cs typeface="Times New Roman" panose="02020603050405020304" pitchFamily="18" charset="0"/>
              </a:rPr>
              <a:t>The aim of this experiment is to investigate the impact of partial deforestation with constant unchangeable anthropogenic impact via global climate models (GCM) for historical period 1850-1929. It is divided into two phases: 1) 1850-1899, defined as pre-industrial with gradual deforestation with a trend approximately 1%/year; 2) 1900-1929 with constant forest cover. Recent years a couple of publications have been published with results of analyzing only annual characteristics of air temperature and sum of precipitation on a global scale [4]. </a:t>
            </a:r>
            <a:r>
              <a:rPr lang="en-US" sz="3200" dirty="0" smtClean="0">
                <a:latin typeface="Times New Roman" panose="02020603050405020304" pitchFamily="18" charset="0"/>
                <a:cs typeface="Times New Roman" panose="02020603050405020304" pitchFamily="18" charset="0"/>
              </a:rPr>
              <a:t>In </a:t>
            </a:r>
            <a:r>
              <a:rPr lang="en-US" sz="3200" dirty="0">
                <a:latin typeface="Times New Roman" panose="02020603050405020304" pitchFamily="18" charset="0"/>
                <a:cs typeface="Times New Roman" panose="02020603050405020304" pitchFamily="18" charset="0"/>
              </a:rPr>
              <a:t>our research data of retrospective modelling of 6 GCM were used that retrieved from [5]. They have different spatial resolution. For data analysis calculated the mean of wind speed for each month for base period 1850-1869 and found the difference (or anomaly) between a parameter in every month of the year and the corresponding month in the base period. For getting rid off the possible biases the obtained data series were smoothed by 5-year running mean and found correlations between deforestation and wind speed.   </a:t>
            </a:r>
          </a:p>
        </p:txBody>
      </p:sp>
      <p:sp>
        <p:nvSpPr>
          <p:cNvPr id="15" name="Rectangle 14"/>
          <p:cNvSpPr/>
          <p:nvPr/>
        </p:nvSpPr>
        <p:spPr>
          <a:xfrm>
            <a:off x="14162567" y="4826600"/>
            <a:ext cx="7123813" cy="69167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lIns="61444" tIns="30722" rIns="61444" bIns="30722" rtlCol="0" anchor="ctr"/>
          <a:lstStyle/>
          <a:p>
            <a:pPr algn="ctr"/>
            <a:r>
              <a:rPr lang="en-US" sz="3815" b="1" dirty="0" smtClean="0">
                <a:solidFill>
                  <a:schemeClr val="accent3">
                    <a:lumMod val="20000"/>
                    <a:lumOff val="80000"/>
                  </a:schemeClr>
                </a:solidFill>
              </a:rPr>
              <a:t>Results and conclusions</a:t>
            </a:r>
            <a:endParaRPr lang="en-US" sz="3815" b="1" dirty="0">
              <a:solidFill>
                <a:schemeClr val="accent3">
                  <a:lumMod val="20000"/>
                  <a:lumOff val="80000"/>
                </a:schemeClr>
              </a:solidFill>
            </a:endParaRPr>
          </a:p>
        </p:txBody>
      </p:sp>
      <p:sp>
        <p:nvSpPr>
          <p:cNvPr id="16" name="Text Box 194"/>
          <p:cNvSpPr txBox="1">
            <a:spLocks noChangeArrowheads="1"/>
          </p:cNvSpPr>
          <p:nvPr/>
        </p:nvSpPr>
        <p:spPr bwMode="auto">
          <a:xfrm>
            <a:off x="14162567" y="5499260"/>
            <a:ext cx="7123813" cy="14559784"/>
          </a:xfrm>
          <a:prstGeom prst="rect">
            <a:avLst/>
          </a:prstGeom>
          <a:solidFill>
            <a:schemeClr val="bg1"/>
          </a:solidFill>
          <a:ln w="12700">
            <a:solidFill>
              <a:schemeClr val="accent1">
                <a:lumMod val="75000"/>
              </a:schemeClr>
            </a:solidFill>
          </a:ln>
          <a:effectLst/>
        </p:spPr>
        <p:txBody>
          <a:bodyPr wrap="square" lIns="122887" tIns="122887" rIns="122887" bIns="122887">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algn="just"/>
            <a:r>
              <a:rPr lang="en-US" sz="3100" dirty="0">
                <a:latin typeface="Times New Roman" panose="02020603050405020304" pitchFamily="18" charset="0"/>
                <a:cs typeface="Times New Roman" panose="02020603050405020304" pitchFamily="18" charset="0"/>
              </a:rPr>
              <a:t>The obtained results have shown that all 6 GCMs demonstrated the increase of wind speed and negative correlations with mean and strong bond between forest cover reduction for all months. For the winter season, on the example of January, the correlations between deforestation and wind speed were -0.91…-0.4 in general, that causes the increase of wind speed with trend 0.1-0.2 m/s per 10 </a:t>
            </a:r>
            <a:r>
              <a:rPr lang="en-US" sz="3100" dirty="0" smtClean="0">
                <a:latin typeface="Times New Roman" panose="02020603050405020304" pitchFamily="18" charset="0"/>
                <a:cs typeface="Times New Roman" panose="02020603050405020304" pitchFamily="18" charset="0"/>
              </a:rPr>
              <a:t>years or up to 1.2 m/s in general (Fig.2). </a:t>
            </a:r>
            <a:r>
              <a:rPr lang="en-US" sz="3100" dirty="0">
                <a:latin typeface="Times New Roman" panose="02020603050405020304" pitchFamily="18" charset="0"/>
                <a:cs typeface="Times New Roman" panose="02020603050405020304" pitchFamily="18" charset="0"/>
              </a:rPr>
              <a:t>For the spring season, the correlations for all GCMs were -0.95… -0.4 and with growth of wind speed with value 0.04-0.2 m/s per 10 </a:t>
            </a:r>
            <a:r>
              <a:rPr lang="en-US" sz="3100" dirty="0" smtClean="0">
                <a:latin typeface="Times New Roman" panose="02020603050405020304" pitchFamily="18" charset="0"/>
                <a:cs typeface="Times New Roman" panose="02020603050405020304" pitchFamily="18" charset="0"/>
              </a:rPr>
              <a:t>years or up to 1.1 m/s. </a:t>
            </a:r>
            <a:r>
              <a:rPr lang="en-US" sz="3100" dirty="0">
                <a:latin typeface="Times New Roman" panose="02020603050405020304" pitchFamily="18" charset="0"/>
                <a:cs typeface="Times New Roman" panose="02020603050405020304" pitchFamily="18" charset="0"/>
              </a:rPr>
              <a:t>The strongest negative correlation and more significant changes (Fig.1) were found for GCM with more intense deforestation of 1.2-1.3%/year. For July correlations were within -0.97…-0.4 that provoked wind increase up to 0.02-0.2 m/s per 10 </a:t>
            </a:r>
            <a:r>
              <a:rPr lang="en-US" sz="3100" dirty="0" smtClean="0">
                <a:latin typeface="Times New Roman" panose="02020603050405020304" pitchFamily="18" charset="0"/>
                <a:cs typeface="Times New Roman" panose="02020603050405020304" pitchFamily="18" charset="0"/>
              </a:rPr>
              <a:t>years or 1.0 m/s. </a:t>
            </a:r>
            <a:r>
              <a:rPr lang="en-US" sz="3100" dirty="0">
                <a:latin typeface="Times New Roman" panose="02020603050405020304" pitchFamily="18" charset="0"/>
                <a:cs typeface="Times New Roman" panose="02020603050405020304" pitchFamily="18" charset="0"/>
              </a:rPr>
              <a:t>Also, in autumn for October forest cover reduction triggered the growth of wind speed 0.04-0.3 m/s per 10 years </a:t>
            </a:r>
            <a:r>
              <a:rPr lang="en-US" sz="3100" dirty="0" smtClean="0">
                <a:latin typeface="Times New Roman" panose="02020603050405020304" pitchFamily="18" charset="0"/>
                <a:cs typeface="Times New Roman" panose="02020603050405020304" pitchFamily="18" charset="0"/>
              </a:rPr>
              <a:t>(or up to 1.2 m/s) that </a:t>
            </a:r>
            <a:r>
              <a:rPr lang="en-US" sz="3100" dirty="0">
                <a:latin typeface="Times New Roman" panose="02020603050405020304" pitchFamily="18" charset="0"/>
                <a:cs typeface="Times New Roman" panose="02020603050405020304" pitchFamily="18" charset="0"/>
              </a:rPr>
              <a:t>is supported strong and average correlations -0.97…-0.4. So, all GCMs have confirmed that partial deforestation increases wind speed and consequently, will increase risks connected with dust storms, soil erosion etc.</a:t>
            </a:r>
            <a:endParaRPr lang="en-US" sz="3100" dirty="0">
              <a:effectLst/>
              <a:latin typeface="Times New Roman" panose="02020603050405020304" pitchFamily="18" charset="0"/>
              <a:cs typeface="Times New Roman" panose="02020603050405020304" pitchFamily="18" charset="0"/>
            </a:endParaRPr>
          </a:p>
        </p:txBody>
      </p:sp>
      <p:sp>
        <p:nvSpPr>
          <p:cNvPr id="17" name="Rectangle 16"/>
          <p:cNvSpPr/>
          <p:nvPr/>
        </p:nvSpPr>
        <p:spPr>
          <a:xfrm>
            <a:off x="120389" y="29112398"/>
            <a:ext cx="20948911" cy="1169551"/>
          </a:xfrm>
          <a:prstGeom prst="rect">
            <a:avLst/>
          </a:prstGeom>
        </p:spPr>
        <p:txBody>
          <a:bodyPr wrap="square" numCol="2">
            <a:spAutoFit/>
          </a:bodyPr>
          <a:lstStyle/>
          <a:p>
            <a:r>
              <a:rPr lang="ru-RU" sz="1400" b="0" i="0" u="none" strike="noStrike" dirty="0" smtClean="0">
                <a:solidFill>
                  <a:srgbClr val="000000"/>
                </a:solidFill>
                <a:effectLst/>
                <a:latin typeface="Times New Roman" panose="02020603050405020304" pitchFamily="18" charset="0"/>
                <a:cs typeface="Times New Roman" panose="02020603050405020304" pitchFamily="18" charset="0"/>
              </a:rPr>
              <a:t>1. </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IPCC: Special Report on Climate Change, Desertification, Land Degradation, Sustainable Land Management, Food Security, </a:t>
            </a:r>
            <a:endParaRPr lang="ru-RU" sz="1400" b="0" i="0" u="none" strike="noStrike" dirty="0" smtClean="0">
              <a:solidFill>
                <a:srgbClr val="000000"/>
              </a:solidFill>
              <a:effectLst/>
              <a:latin typeface="Times New Roman" panose="02020603050405020304" pitchFamily="18" charset="0"/>
              <a:cs typeface="Times New Roman" panose="02020603050405020304" pitchFamily="18" charset="0"/>
            </a:endParaRPr>
          </a:p>
          <a:p>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and Greenhouse gas fluxes in Terrestrial Ecosystems. (2019.) Retrieved from: </a:t>
            </a:r>
            <a:r>
              <a:rPr lang="en-US" sz="1400" b="0" i="0" u="sng" strike="noStrike" dirty="0" smtClean="0">
                <a:solidFill>
                  <a:srgbClr val="0563C1"/>
                </a:solidFill>
                <a:effectLst/>
                <a:latin typeface="Times New Roman" panose="02020603050405020304" pitchFamily="18" charset="0"/>
                <a:cs typeface="Times New Roman" panose="02020603050405020304" pitchFamily="18" charset="0"/>
                <a:hlinkClick r:id="rId2"/>
              </a:rPr>
              <a:t>https://www.ipcc.ch/srccl/</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 </a:t>
            </a:r>
            <a:endParaRPr lang="ru-RU" sz="1400" b="0" i="0" u="none" strike="noStrike" dirty="0" smtClean="0">
              <a:solidFill>
                <a:srgbClr val="000000"/>
              </a:solidFill>
              <a:effectLst/>
              <a:latin typeface="Times New Roman" panose="02020603050405020304" pitchFamily="18" charset="0"/>
              <a:cs typeface="Times New Roman" panose="02020603050405020304" pitchFamily="18" charset="0"/>
            </a:endParaRPr>
          </a:p>
          <a:p>
            <a:r>
              <a:rPr lang="ru-RU" sz="1400" b="0" i="0" u="none" strike="noStrike" dirty="0" smtClean="0">
                <a:solidFill>
                  <a:srgbClr val="000000"/>
                </a:solidFill>
                <a:effectLst/>
                <a:latin typeface="Times New Roman" panose="02020603050405020304" pitchFamily="18" charset="0"/>
                <a:cs typeface="Times New Roman" panose="02020603050405020304" pitchFamily="18" charset="0"/>
              </a:rPr>
              <a:t>2. </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CMIP Phase 6 (CMIP6). Retrieved from: </a:t>
            </a:r>
            <a:r>
              <a:rPr lang="en-US" sz="1400" b="0" i="0" u="sng" strike="noStrike" dirty="0" smtClean="0">
                <a:solidFill>
                  <a:srgbClr val="0563C1"/>
                </a:solidFill>
                <a:effectLst/>
                <a:latin typeface="Times New Roman" panose="02020603050405020304" pitchFamily="18" charset="0"/>
                <a:cs typeface="Times New Roman" panose="02020603050405020304" pitchFamily="18" charset="0"/>
                <a:hlinkClick r:id="rId3"/>
              </a:rPr>
              <a:t>https://www.wcrp-climate.org/wgcm-cmip/wgcm-cmip6</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 </a:t>
            </a:r>
          </a:p>
          <a:p>
            <a:pPr fontAlgn="base"/>
            <a:r>
              <a:rPr lang="ru-RU" sz="1400" b="0" i="0" u="none" strike="noStrike" dirty="0" smtClean="0">
                <a:solidFill>
                  <a:srgbClr val="000000"/>
                </a:solidFill>
                <a:effectLst/>
                <a:latin typeface="Times New Roman" panose="02020603050405020304" pitchFamily="18" charset="0"/>
                <a:cs typeface="Times New Roman" panose="02020603050405020304" pitchFamily="18" charset="0"/>
              </a:rPr>
              <a:t>3.</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Lawrence D. M., </a:t>
            </a:r>
            <a:r>
              <a:rPr lang="en-US" sz="1400" b="0" i="0" u="none" strike="noStrike" dirty="0" err="1" smtClean="0">
                <a:solidFill>
                  <a:srgbClr val="000000"/>
                </a:solidFill>
                <a:effectLst/>
                <a:latin typeface="Times New Roman" panose="02020603050405020304" pitchFamily="18" charset="0"/>
                <a:cs typeface="Times New Roman" panose="02020603050405020304" pitchFamily="18" charset="0"/>
              </a:rPr>
              <a:t>Hurtt</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 George C., </a:t>
            </a:r>
            <a:r>
              <a:rPr lang="en-US" sz="1400" b="0" i="0" u="none" strike="noStrike" dirty="0" err="1" smtClean="0">
                <a:solidFill>
                  <a:srgbClr val="000000"/>
                </a:solidFill>
                <a:effectLst/>
                <a:latin typeface="Times New Roman" panose="02020603050405020304" pitchFamily="18" charset="0"/>
                <a:cs typeface="Times New Roman" panose="02020603050405020304" pitchFamily="18" charset="0"/>
              </a:rPr>
              <a:t>Arneth</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 A. et al. (2016). The Land Use Model </a:t>
            </a:r>
            <a:r>
              <a:rPr lang="en-US" sz="1400" b="0" i="0" u="none" strike="noStrike" dirty="0" err="1" smtClean="0">
                <a:solidFill>
                  <a:srgbClr val="000000"/>
                </a:solidFill>
                <a:effectLst/>
                <a:latin typeface="Times New Roman" panose="02020603050405020304" pitchFamily="18" charset="0"/>
                <a:cs typeface="Times New Roman" panose="02020603050405020304" pitchFamily="18" charset="0"/>
              </a:rPr>
              <a:t>Intercomparison</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 Project (LUMIP) contribution to CMIP6: rationale and experimental design. </a:t>
            </a:r>
            <a:r>
              <a:rPr lang="en-US" sz="1400" b="0" i="1" u="none" strike="noStrike" dirty="0" err="1" smtClean="0">
                <a:solidFill>
                  <a:srgbClr val="000000"/>
                </a:solidFill>
                <a:effectLst/>
                <a:latin typeface="Times New Roman" panose="02020603050405020304" pitchFamily="18" charset="0"/>
                <a:cs typeface="Times New Roman" panose="02020603050405020304" pitchFamily="18" charset="0"/>
              </a:rPr>
              <a:t>Geosci</a:t>
            </a:r>
            <a:r>
              <a:rPr lang="en-US" sz="1400" b="0" i="1" u="none" strike="noStrike" dirty="0" smtClean="0">
                <a:solidFill>
                  <a:srgbClr val="000000"/>
                </a:solidFill>
                <a:effectLst/>
                <a:latin typeface="Times New Roman" panose="02020603050405020304" pitchFamily="18" charset="0"/>
                <a:cs typeface="Times New Roman" panose="02020603050405020304" pitchFamily="18" charset="0"/>
              </a:rPr>
              <a:t>. Model Dev.</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a:t>
            </a:r>
            <a:r>
              <a:rPr lang="en-US" sz="1400" b="0" i="1" u="none" strike="noStrike" dirty="0" smtClean="0">
                <a:solidFill>
                  <a:srgbClr val="000000"/>
                </a:solidFill>
                <a:effectLst/>
                <a:latin typeface="Times New Roman" panose="02020603050405020304" pitchFamily="18" charset="0"/>
                <a:cs typeface="Times New Roman" panose="02020603050405020304" pitchFamily="18" charset="0"/>
              </a:rPr>
              <a:t> </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9, pp. 2973–2998, </a:t>
            </a:r>
            <a:r>
              <a:rPr lang="en-US" sz="1400" b="0" i="0" u="sng" strike="noStrike" dirty="0" smtClean="0">
                <a:solidFill>
                  <a:srgbClr val="0563C1"/>
                </a:solidFill>
                <a:effectLst/>
                <a:latin typeface="Times New Roman" panose="02020603050405020304" pitchFamily="18" charset="0"/>
                <a:cs typeface="Times New Roman" panose="02020603050405020304" pitchFamily="18" charset="0"/>
                <a:hlinkClick r:id="rId4"/>
              </a:rPr>
              <a:t>https://doi.org/10.5194/gmd-9-2973-2016</a:t>
            </a:r>
            <a:endParaRPr lang="en-US" sz="1400" b="0" i="0" u="none" strike="noStrike" dirty="0" smtClean="0">
              <a:solidFill>
                <a:srgbClr val="000000"/>
              </a:solidFill>
              <a:effectLst/>
              <a:latin typeface="Times New Roman" panose="02020603050405020304" pitchFamily="18" charset="0"/>
              <a:cs typeface="Times New Roman" panose="02020603050405020304" pitchFamily="18" charset="0"/>
            </a:endParaRPr>
          </a:p>
          <a:p>
            <a:pPr fontAlgn="base"/>
            <a:r>
              <a:rPr lang="ru-RU" sz="1400" b="0" i="0" u="none" strike="noStrike" dirty="0" smtClean="0">
                <a:solidFill>
                  <a:srgbClr val="000000"/>
                </a:solidFill>
                <a:effectLst/>
                <a:latin typeface="Times New Roman" panose="02020603050405020304" pitchFamily="18" charset="0"/>
                <a:cs typeface="Times New Roman" panose="02020603050405020304" pitchFamily="18" charset="0"/>
              </a:rPr>
              <a:t>4. </a:t>
            </a:r>
            <a:r>
              <a:rPr lang="en-US" sz="1400" b="0" i="0" u="none" strike="noStrike" dirty="0" err="1" smtClean="0">
                <a:solidFill>
                  <a:srgbClr val="000000"/>
                </a:solidFill>
                <a:effectLst/>
                <a:latin typeface="Times New Roman" panose="02020603050405020304" pitchFamily="18" charset="0"/>
                <a:cs typeface="Times New Roman" panose="02020603050405020304" pitchFamily="18" charset="0"/>
              </a:rPr>
              <a:t>Boysen</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 L., </a:t>
            </a:r>
            <a:r>
              <a:rPr lang="en-US" sz="1400" b="0" i="0" u="none" strike="noStrike" dirty="0" err="1" smtClean="0">
                <a:solidFill>
                  <a:srgbClr val="000000"/>
                </a:solidFill>
                <a:effectLst/>
                <a:latin typeface="Times New Roman" panose="02020603050405020304" pitchFamily="18" charset="0"/>
                <a:cs typeface="Times New Roman" panose="02020603050405020304" pitchFamily="18" charset="0"/>
              </a:rPr>
              <a:t>Brovkin</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 V., </a:t>
            </a:r>
            <a:r>
              <a:rPr lang="en-US" sz="1400" b="0" i="0" u="none" strike="noStrike" dirty="0" err="1" smtClean="0">
                <a:solidFill>
                  <a:srgbClr val="000000"/>
                </a:solidFill>
                <a:effectLst/>
                <a:latin typeface="Times New Roman" panose="02020603050405020304" pitchFamily="18" charset="0"/>
                <a:cs typeface="Times New Roman" panose="02020603050405020304" pitchFamily="18" charset="0"/>
              </a:rPr>
              <a:t>Pongratz</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 J., et al. (2020). Global climate response to idealized deforestation in CMIP6 models. </a:t>
            </a:r>
            <a:r>
              <a:rPr lang="en-US" sz="1400" b="0" i="1" u="none" strike="noStrike" dirty="0" err="1" smtClean="0">
                <a:solidFill>
                  <a:srgbClr val="000000"/>
                </a:solidFill>
                <a:effectLst/>
                <a:latin typeface="Times New Roman" panose="02020603050405020304" pitchFamily="18" charset="0"/>
                <a:cs typeface="Times New Roman" panose="02020603050405020304" pitchFamily="18" charset="0"/>
              </a:rPr>
              <a:t>Biogeosciences</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 17, pp. 5615–5638, </a:t>
            </a:r>
            <a:r>
              <a:rPr lang="en-US" sz="1400" b="0" i="0" u="sng" strike="noStrike" dirty="0" smtClean="0">
                <a:solidFill>
                  <a:srgbClr val="0563C1"/>
                </a:solidFill>
                <a:effectLst/>
                <a:latin typeface="Times New Roman" panose="02020603050405020304" pitchFamily="18" charset="0"/>
                <a:cs typeface="Times New Roman" panose="02020603050405020304" pitchFamily="18" charset="0"/>
                <a:hlinkClick r:id="rId5"/>
              </a:rPr>
              <a:t>https://doi.org/10.5194/bg-17-5615-2020</a:t>
            </a:r>
            <a:endParaRPr lang="en-US" sz="1400" b="0" i="0" u="none" strike="noStrike" dirty="0" smtClean="0">
              <a:solidFill>
                <a:srgbClr val="000000"/>
              </a:solidFill>
              <a:effectLst/>
              <a:latin typeface="Times New Roman" panose="02020603050405020304" pitchFamily="18" charset="0"/>
              <a:cs typeface="Times New Roman" panose="02020603050405020304" pitchFamily="18" charset="0"/>
            </a:endParaRPr>
          </a:p>
          <a:p>
            <a:pPr fontAlgn="base"/>
            <a:r>
              <a:rPr lang="ru-RU" sz="1400" b="0" i="0" u="none" strike="noStrike" dirty="0" smtClean="0">
                <a:solidFill>
                  <a:srgbClr val="000000"/>
                </a:solidFill>
                <a:effectLst/>
                <a:latin typeface="Times New Roman" panose="02020603050405020304" pitchFamily="18" charset="0"/>
                <a:cs typeface="Times New Roman" panose="02020603050405020304" pitchFamily="18" charset="0"/>
              </a:rPr>
              <a:t>5. </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ESGF: WCRP Coupled Model </a:t>
            </a:r>
            <a:r>
              <a:rPr lang="en-US" sz="1400" b="0" i="0" u="none" strike="noStrike" dirty="0" err="1" smtClean="0">
                <a:solidFill>
                  <a:srgbClr val="000000"/>
                </a:solidFill>
                <a:effectLst/>
                <a:latin typeface="Times New Roman" panose="02020603050405020304" pitchFamily="18" charset="0"/>
                <a:cs typeface="Times New Roman" panose="02020603050405020304" pitchFamily="18" charset="0"/>
              </a:rPr>
              <a:t>Intercomparison</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 Project. Retrieved from: </a:t>
            </a:r>
            <a:r>
              <a:rPr lang="en-US" sz="1400" b="0" i="0" u="sng" strike="noStrike" dirty="0" smtClean="0">
                <a:solidFill>
                  <a:srgbClr val="0563C1"/>
                </a:solidFill>
                <a:effectLst/>
                <a:latin typeface="Times New Roman" panose="02020603050405020304" pitchFamily="18" charset="0"/>
                <a:cs typeface="Times New Roman" panose="02020603050405020304" pitchFamily="18" charset="0"/>
                <a:hlinkClick r:id="rId6"/>
              </a:rPr>
              <a:t>https://esgf-node.llnl.gov/search/cmip6/</a:t>
            </a:r>
            <a:r>
              <a:rPr lang="en-US" sz="1400" b="0" i="0" u="none" strike="noStrike" dirty="0" smtClean="0">
                <a:solidFill>
                  <a:srgbClr val="000000"/>
                </a:solidFill>
                <a:effectLst/>
                <a:latin typeface="Times New Roman" panose="02020603050405020304" pitchFamily="18" charset="0"/>
                <a:cs typeface="Times New Roman" panose="02020603050405020304" pitchFamily="18" charset="0"/>
              </a:rPr>
              <a:t> </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p:txBody>
      </p:sp>
      <p:sp>
        <p:nvSpPr>
          <p:cNvPr id="18" name="Rectangle 17"/>
          <p:cNvSpPr/>
          <p:nvPr/>
        </p:nvSpPr>
        <p:spPr>
          <a:xfrm>
            <a:off x="-1" y="27344223"/>
            <a:ext cx="7919358" cy="1384995"/>
          </a:xfrm>
          <a:prstGeom prst="rect">
            <a:avLst/>
          </a:prstGeom>
        </p:spPr>
        <p:txBody>
          <a:bodyPr wrap="square">
            <a:spAutoFit/>
          </a:bodyPr>
          <a:lstStyle/>
          <a:p>
            <a:pPr indent="180327" algn="ctr">
              <a:spcBef>
                <a:spcPts val="600"/>
              </a:spcBef>
              <a:spcAft>
                <a:spcPts val="1200"/>
              </a:spcAft>
            </a:pPr>
            <a:r>
              <a:rPr lang="en-US" sz="2700" dirty="0" smtClean="0">
                <a:solidFill>
                  <a:srgbClr val="000000"/>
                </a:solidFill>
                <a:effectLst/>
                <a:latin typeface="Times New Roman" panose="02020603050405020304" pitchFamily="18" charset="0"/>
              </a:rPr>
              <a:t>Fig. 1. The correlation between a partial deforestation (%) and changes in wind speed (m/s) (a); the trend of wind speed (m/s) (b) for April, North Ukraine</a:t>
            </a:r>
            <a:endParaRPr lang="en-US" sz="2700" dirty="0">
              <a:effectLst/>
            </a:endParaRPr>
          </a:p>
        </p:txBody>
      </p:sp>
      <p:pic>
        <p:nvPicPr>
          <p:cNvPr id="19" name="Picture 18"/>
          <p:cNvPicPr>
            <a:picLocks noChangeAspect="1"/>
          </p:cNvPicPr>
          <p:nvPr/>
        </p:nvPicPr>
        <p:blipFill>
          <a:blip r:embed="rId7"/>
          <a:stretch>
            <a:fillRect/>
          </a:stretch>
        </p:blipFill>
        <p:spPr>
          <a:xfrm>
            <a:off x="8518293" y="20074428"/>
            <a:ext cx="12228727" cy="7176476"/>
          </a:xfrm>
          <a:prstGeom prst="rect">
            <a:avLst/>
          </a:prstGeom>
        </p:spPr>
      </p:pic>
      <p:sp>
        <p:nvSpPr>
          <p:cNvPr id="21" name="Rectangle 20"/>
          <p:cNvSpPr/>
          <p:nvPr/>
        </p:nvSpPr>
        <p:spPr>
          <a:xfrm>
            <a:off x="8295478" y="27291184"/>
            <a:ext cx="12914623" cy="1384995"/>
          </a:xfrm>
          <a:prstGeom prst="rect">
            <a:avLst/>
          </a:prstGeom>
        </p:spPr>
        <p:txBody>
          <a:bodyPr wrap="square">
            <a:spAutoFit/>
          </a:bodyPr>
          <a:lstStyle/>
          <a:p>
            <a:pPr indent="180327" algn="ctr">
              <a:spcBef>
                <a:spcPts val="600"/>
              </a:spcBef>
              <a:spcAft>
                <a:spcPts val="1200"/>
              </a:spcAft>
            </a:pPr>
            <a:r>
              <a:rPr lang="en-US" sz="2700" dirty="0" smtClean="0">
                <a:latin typeface="Times New Roman" panose="02020603050405020304" pitchFamily="18" charset="0"/>
                <a:cs typeface="Times New Roman" panose="02020603050405020304" pitchFamily="18" charset="0"/>
              </a:rPr>
              <a:t>Fig.2 The </a:t>
            </a:r>
            <a:r>
              <a:rPr lang="en-US" sz="2700" dirty="0">
                <a:latin typeface="Times New Roman" panose="02020603050405020304" pitchFamily="18" charset="0"/>
                <a:cs typeface="Times New Roman" panose="02020603050405020304" pitchFamily="18" charset="0"/>
              </a:rPr>
              <a:t>difference between mean </a:t>
            </a:r>
            <a:r>
              <a:rPr lang="en-US" sz="2700" dirty="0" smtClean="0">
                <a:latin typeface="Times New Roman" panose="02020603050405020304" pitchFamily="18" charset="0"/>
                <a:cs typeface="Times New Roman" panose="02020603050405020304" pitchFamily="18" charset="0"/>
              </a:rPr>
              <a:t>wind speed (m/s) </a:t>
            </a:r>
            <a:r>
              <a:rPr lang="en-US" sz="2700" dirty="0">
                <a:latin typeface="Times New Roman" panose="02020603050405020304" pitchFamily="18" charset="0"/>
                <a:cs typeface="Times New Roman" panose="02020603050405020304" pitchFamily="18" charset="0"/>
              </a:rPr>
              <a:t>for 30-year period 1900-1929 after and 50-year period 1850-1899 during a partial deforestation for GCM 5 (а - January;  </a:t>
            </a:r>
            <a:r>
              <a:rPr lang="en-US" sz="2700" dirty="0" smtClean="0">
                <a:latin typeface="Times New Roman" panose="02020603050405020304" pitchFamily="18" charset="0"/>
                <a:cs typeface="Times New Roman" panose="02020603050405020304" pitchFamily="18" charset="0"/>
              </a:rPr>
              <a:t>b </a:t>
            </a:r>
            <a:r>
              <a:rPr lang="en-US" sz="2700" dirty="0">
                <a:latin typeface="Times New Roman" panose="02020603050405020304" pitchFamily="18" charset="0"/>
                <a:cs typeface="Times New Roman" panose="02020603050405020304" pitchFamily="18" charset="0"/>
              </a:rPr>
              <a:t>- April; </a:t>
            </a:r>
            <a:r>
              <a:rPr lang="en-US" sz="2700" dirty="0" smtClean="0">
                <a:latin typeface="Times New Roman" panose="02020603050405020304" pitchFamily="18" charset="0"/>
                <a:cs typeface="Times New Roman" panose="02020603050405020304" pitchFamily="18" charset="0"/>
              </a:rPr>
              <a:t>c </a:t>
            </a:r>
            <a:r>
              <a:rPr lang="en-US" sz="2700" dirty="0">
                <a:latin typeface="Times New Roman" panose="02020603050405020304" pitchFamily="18" charset="0"/>
                <a:cs typeface="Times New Roman" panose="02020603050405020304" pitchFamily="18" charset="0"/>
              </a:rPr>
              <a:t>- July; </a:t>
            </a:r>
            <a:r>
              <a:rPr lang="en-US" sz="2700" dirty="0" smtClean="0">
                <a:latin typeface="Times New Roman" panose="02020603050405020304" pitchFamily="18" charset="0"/>
                <a:cs typeface="Times New Roman" panose="02020603050405020304" pitchFamily="18" charset="0"/>
              </a:rPr>
              <a:t>d - </a:t>
            </a:r>
            <a:r>
              <a:rPr lang="en-US" sz="2700" dirty="0">
                <a:latin typeface="Times New Roman" panose="02020603050405020304" pitchFamily="18" charset="0"/>
                <a:cs typeface="Times New Roman" panose="02020603050405020304" pitchFamily="18" charset="0"/>
              </a:rPr>
              <a:t>October ) </a:t>
            </a:r>
            <a:endParaRPr lang="en-US" sz="2700" dirty="0">
              <a:effectLst/>
              <a:latin typeface="Times New Roman" panose="02020603050405020304" pitchFamily="18" charset="0"/>
              <a:cs typeface="Times New Roman" panose="02020603050405020304" pitchFamily="18" charset="0"/>
            </a:endParaRPr>
          </a:p>
        </p:txBody>
      </p:sp>
      <p:pic>
        <p:nvPicPr>
          <p:cNvPr id="20" name="Picture 19"/>
          <p:cNvPicPr>
            <a:picLocks noChangeAspect="1"/>
          </p:cNvPicPr>
          <p:nvPr/>
        </p:nvPicPr>
        <p:blipFill>
          <a:blip r:embed="rId8"/>
          <a:stretch>
            <a:fillRect/>
          </a:stretch>
        </p:blipFill>
        <p:spPr>
          <a:xfrm>
            <a:off x="149015" y="20102087"/>
            <a:ext cx="6977426" cy="7234772"/>
          </a:xfrm>
          <a:prstGeom prst="rect">
            <a:avLst/>
          </a:prstGeom>
        </p:spPr>
      </p:pic>
      <p:pic>
        <p:nvPicPr>
          <p:cNvPr id="1032" name="Picture 8" descr="https://lh3.googleusercontent.com/6xGae5PSXB-6G5iqObdCCsyK9eUZr_1oi7hA0HTv2ftx-x8y7bYkSLMeL-MT5JPrnW2Lcz2Y6WeKhm1KMSakvEGbonDRluf232O8RHhl_-B9Axxf5qcl__epLmDw7cyISbiTJDE=s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656449" y="238306"/>
            <a:ext cx="2090571" cy="222879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374500" y="28681511"/>
            <a:ext cx="2079415" cy="430887"/>
          </a:xfrm>
          <a:prstGeom prst="rect">
            <a:avLst/>
          </a:prstGeom>
        </p:spPr>
        <p:txBody>
          <a:bodyPr wrap="none">
            <a:spAutoFit/>
          </a:bodyPr>
          <a:lstStyle/>
          <a:p>
            <a:pPr algn="ctr"/>
            <a:r>
              <a:rPr lang="en-US" sz="2200" b="1" dirty="0">
                <a:solidFill>
                  <a:srgbClr val="000000"/>
                </a:solidFill>
                <a:latin typeface="Times New Roman" panose="02020603050405020304" pitchFamily="18" charset="0"/>
                <a:cs typeface="Times New Roman" panose="02020603050405020304" pitchFamily="18" charset="0"/>
              </a:rPr>
              <a:t>REFERENCES</a:t>
            </a:r>
            <a:endParaRPr lang="en-US" sz="22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10"/>
          <a:stretch>
            <a:fillRect/>
          </a:stretch>
        </p:blipFill>
        <p:spPr>
          <a:xfrm>
            <a:off x="780227" y="151122"/>
            <a:ext cx="2452039" cy="2452039"/>
          </a:xfrm>
          <a:prstGeom prst="rect">
            <a:avLst/>
          </a:prstGeom>
        </p:spPr>
      </p:pic>
    </p:spTree>
    <p:extLst>
      <p:ext uri="{BB962C8B-B14F-4D97-AF65-F5344CB8AC3E}">
        <p14:creationId xmlns:p14="http://schemas.microsoft.com/office/powerpoint/2010/main" val="25478685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212</TotalTime>
  <Words>373</Words>
  <Application>Microsoft Office PowerPoint</Application>
  <PresentationFormat>Custom</PresentationFormat>
  <Paragraphs>19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Larysa</dc:creator>
  <cp:lastModifiedBy>Larysa</cp:lastModifiedBy>
  <cp:revision>18</cp:revision>
  <dcterms:created xsi:type="dcterms:W3CDTF">2021-09-19T13:56:43Z</dcterms:created>
  <dcterms:modified xsi:type="dcterms:W3CDTF">2021-09-22T06:16:18Z</dcterms:modified>
</cp:coreProperties>
</file>