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55" autoAdjust="0"/>
    <p:restoredTop sz="94660"/>
  </p:normalViewPr>
  <p:slideViewPr>
    <p:cSldViewPr snapToGrid="0">
      <p:cViewPr varScale="1">
        <p:scale>
          <a:sx n="72" d="100"/>
          <a:sy n="72" d="100"/>
        </p:scale>
        <p:origin x="45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7E1431C9-4305-4C9A-97E2-3063840D823F}" type="datetimeFigureOut">
              <a:rPr lang="ru-RU" smtClean="0"/>
              <a:t>22.09.2021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04DEB80-D579-46AF-BFFF-1E20B3B9EE24}" type="slidenum">
              <a:rPr lang="ru-RU" smtClean="0"/>
              <a:t>‹#›</a:t>
            </a:fld>
            <a:endParaRPr lang="ru-RU"/>
          </a:p>
        </p:txBody>
      </p:sp>
    </p:spTree>
    <p:extLst>
      <p:ext uri="{BB962C8B-B14F-4D97-AF65-F5344CB8AC3E}">
        <p14:creationId xmlns:p14="http://schemas.microsoft.com/office/powerpoint/2010/main" val="19748882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7E1431C9-4305-4C9A-97E2-3063840D823F}" type="datetimeFigureOut">
              <a:rPr lang="ru-RU" smtClean="0"/>
              <a:t>22.09.2021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04DEB80-D579-46AF-BFFF-1E20B3B9EE24}" type="slidenum">
              <a:rPr lang="ru-RU" smtClean="0"/>
              <a:t>‹#›</a:t>
            </a:fld>
            <a:endParaRPr lang="ru-RU"/>
          </a:p>
        </p:txBody>
      </p:sp>
    </p:spTree>
    <p:extLst>
      <p:ext uri="{BB962C8B-B14F-4D97-AF65-F5344CB8AC3E}">
        <p14:creationId xmlns:p14="http://schemas.microsoft.com/office/powerpoint/2010/main" val="32583259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7E1431C9-4305-4C9A-97E2-3063840D823F}" type="datetimeFigureOut">
              <a:rPr lang="ru-RU" smtClean="0"/>
              <a:t>22.09.2021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04DEB80-D579-46AF-BFFF-1E20B3B9EE24}" type="slidenum">
              <a:rPr lang="ru-RU" smtClean="0"/>
              <a:t>‹#›</a:t>
            </a:fld>
            <a:endParaRPr lang="ru-RU"/>
          </a:p>
        </p:txBody>
      </p:sp>
    </p:spTree>
    <p:extLst>
      <p:ext uri="{BB962C8B-B14F-4D97-AF65-F5344CB8AC3E}">
        <p14:creationId xmlns:p14="http://schemas.microsoft.com/office/powerpoint/2010/main" val="6462817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7E1431C9-4305-4C9A-97E2-3063840D823F}" type="datetimeFigureOut">
              <a:rPr lang="ru-RU" smtClean="0"/>
              <a:t>22.09.2021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04DEB80-D579-46AF-BFFF-1E20B3B9EE24}" type="slidenum">
              <a:rPr lang="ru-RU" smtClean="0"/>
              <a:t>‹#›</a:t>
            </a:fld>
            <a:endParaRPr lang="ru-RU"/>
          </a:p>
        </p:txBody>
      </p:sp>
    </p:spTree>
    <p:extLst>
      <p:ext uri="{BB962C8B-B14F-4D97-AF65-F5344CB8AC3E}">
        <p14:creationId xmlns:p14="http://schemas.microsoft.com/office/powerpoint/2010/main" val="13324377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7E1431C9-4305-4C9A-97E2-3063840D823F}" type="datetimeFigureOut">
              <a:rPr lang="ru-RU" smtClean="0"/>
              <a:t>22.09.2021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04DEB80-D579-46AF-BFFF-1E20B3B9EE24}" type="slidenum">
              <a:rPr lang="ru-RU" smtClean="0"/>
              <a:t>‹#›</a:t>
            </a:fld>
            <a:endParaRPr lang="ru-RU"/>
          </a:p>
        </p:txBody>
      </p:sp>
    </p:spTree>
    <p:extLst>
      <p:ext uri="{BB962C8B-B14F-4D97-AF65-F5344CB8AC3E}">
        <p14:creationId xmlns:p14="http://schemas.microsoft.com/office/powerpoint/2010/main" val="37019300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7E1431C9-4305-4C9A-97E2-3063840D823F}" type="datetimeFigureOut">
              <a:rPr lang="ru-RU" smtClean="0"/>
              <a:t>22.09.2021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04DEB80-D579-46AF-BFFF-1E20B3B9EE24}" type="slidenum">
              <a:rPr lang="ru-RU" smtClean="0"/>
              <a:t>‹#›</a:t>
            </a:fld>
            <a:endParaRPr lang="ru-RU"/>
          </a:p>
        </p:txBody>
      </p:sp>
    </p:spTree>
    <p:extLst>
      <p:ext uri="{BB962C8B-B14F-4D97-AF65-F5344CB8AC3E}">
        <p14:creationId xmlns:p14="http://schemas.microsoft.com/office/powerpoint/2010/main" val="9591764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7E1431C9-4305-4C9A-97E2-3063840D823F}" type="datetimeFigureOut">
              <a:rPr lang="ru-RU" smtClean="0"/>
              <a:t>22.09.2021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504DEB80-D579-46AF-BFFF-1E20B3B9EE24}" type="slidenum">
              <a:rPr lang="ru-RU" smtClean="0"/>
              <a:t>‹#›</a:t>
            </a:fld>
            <a:endParaRPr lang="ru-RU"/>
          </a:p>
        </p:txBody>
      </p:sp>
    </p:spTree>
    <p:extLst>
      <p:ext uri="{BB962C8B-B14F-4D97-AF65-F5344CB8AC3E}">
        <p14:creationId xmlns:p14="http://schemas.microsoft.com/office/powerpoint/2010/main" val="6384390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7E1431C9-4305-4C9A-97E2-3063840D823F}" type="datetimeFigureOut">
              <a:rPr lang="ru-RU" smtClean="0"/>
              <a:t>22.09.2021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504DEB80-D579-46AF-BFFF-1E20B3B9EE24}" type="slidenum">
              <a:rPr lang="ru-RU" smtClean="0"/>
              <a:t>‹#›</a:t>
            </a:fld>
            <a:endParaRPr lang="ru-RU"/>
          </a:p>
        </p:txBody>
      </p:sp>
    </p:spTree>
    <p:extLst>
      <p:ext uri="{BB962C8B-B14F-4D97-AF65-F5344CB8AC3E}">
        <p14:creationId xmlns:p14="http://schemas.microsoft.com/office/powerpoint/2010/main" val="6066137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7E1431C9-4305-4C9A-97E2-3063840D823F}" type="datetimeFigureOut">
              <a:rPr lang="ru-RU" smtClean="0"/>
              <a:t>22.09.2021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504DEB80-D579-46AF-BFFF-1E20B3B9EE24}" type="slidenum">
              <a:rPr lang="ru-RU" smtClean="0"/>
              <a:t>‹#›</a:t>
            </a:fld>
            <a:endParaRPr lang="ru-RU"/>
          </a:p>
        </p:txBody>
      </p:sp>
    </p:spTree>
    <p:extLst>
      <p:ext uri="{BB962C8B-B14F-4D97-AF65-F5344CB8AC3E}">
        <p14:creationId xmlns:p14="http://schemas.microsoft.com/office/powerpoint/2010/main" val="23152781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7E1431C9-4305-4C9A-97E2-3063840D823F}" type="datetimeFigureOut">
              <a:rPr lang="ru-RU" smtClean="0"/>
              <a:t>22.09.2021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04DEB80-D579-46AF-BFFF-1E20B3B9EE24}" type="slidenum">
              <a:rPr lang="ru-RU" smtClean="0"/>
              <a:t>‹#›</a:t>
            </a:fld>
            <a:endParaRPr lang="ru-RU"/>
          </a:p>
        </p:txBody>
      </p:sp>
    </p:spTree>
    <p:extLst>
      <p:ext uri="{BB962C8B-B14F-4D97-AF65-F5344CB8AC3E}">
        <p14:creationId xmlns:p14="http://schemas.microsoft.com/office/powerpoint/2010/main" val="26321392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7E1431C9-4305-4C9A-97E2-3063840D823F}" type="datetimeFigureOut">
              <a:rPr lang="ru-RU" smtClean="0"/>
              <a:t>22.09.2021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04DEB80-D579-46AF-BFFF-1E20B3B9EE24}" type="slidenum">
              <a:rPr lang="ru-RU" smtClean="0"/>
              <a:t>‹#›</a:t>
            </a:fld>
            <a:endParaRPr lang="ru-RU"/>
          </a:p>
        </p:txBody>
      </p:sp>
    </p:spTree>
    <p:extLst>
      <p:ext uri="{BB962C8B-B14F-4D97-AF65-F5344CB8AC3E}">
        <p14:creationId xmlns:p14="http://schemas.microsoft.com/office/powerpoint/2010/main" val="38262098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1431C9-4305-4C9A-97E2-3063840D823F}" type="datetimeFigureOut">
              <a:rPr lang="ru-RU" smtClean="0"/>
              <a:t>22.09.2021</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04DEB80-D579-46AF-BFFF-1E20B3B9EE24}" type="slidenum">
              <a:rPr lang="ru-RU" smtClean="0"/>
              <a:t>‹#›</a:t>
            </a:fld>
            <a:endParaRPr lang="ru-RU"/>
          </a:p>
        </p:txBody>
      </p:sp>
    </p:spTree>
    <p:extLst>
      <p:ext uri="{BB962C8B-B14F-4D97-AF65-F5344CB8AC3E}">
        <p14:creationId xmlns:p14="http://schemas.microsoft.com/office/powerpoint/2010/main" val="29974050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half" idx="1"/>
          </p:nvPr>
        </p:nvSpPr>
        <p:spPr>
          <a:xfrm>
            <a:off x="164966" y="148731"/>
            <a:ext cx="6169574" cy="6560538"/>
          </a:xfrm>
          <a:solidFill>
            <a:schemeClr val="accent4">
              <a:lumMod val="20000"/>
              <a:lumOff val="80000"/>
            </a:schemeClr>
          </a:solidFill>
          <a:ln>
            <a:solidFill>
              <a:schemeClr val="accent2">
                <a:lumMod val="75000"/>
              </a:schemeClr>
            </a:solidFill>
          </a:ln>
        </p:spPr>
        <p:txBody>
          <a:bodyPr>
            <a:noAutofit/>
          </a:bodyPr>
          <a:lstStyle/>
          <a:p>
            <a:pPr marL="0" indent="0" algn="ctr">
              <a:buNone/>
            </a:pPr>
            <a:r>
              <a:rPr lang="en-US" sz="1200" b="1" dirty="0"/>
              <a:t>MEDICAL ECATION IN THE CONDITIONS OF DISTANCE LEARNINGDU</a:t>
            </a:r>
            <a:endParaRPr lang="en-US" sz="1200" dirty="0"/>
          </a:p>
          <a:p>
            <a:pPr algn="just"/>
            <a:endParaRPr lang="en-US" sz="800" dirty="0"/>
          </a:p>
          <a:p>
            <a:pPr marL="0" indent="0" algn="just">
              <a:buNone/>
            </a:pPr>
            <a:r>
              <a:rPr lang="en-US" sz="1200" b="1" dirty="0" err="1"/>
              <a:t>Lakhtadyr</a:t>
            </a:r>
            <a:r>
              <a:rPr lang="en-US" sz="1200" b="1" dirty="0"/>
              <a:t> Т.V.</a:t>
            </a:r>
            <a:r>
              <a:rPr lang="en-US" sz="1200" dirty="0"/>
              <a:t>, PhD, assoc. prof, </a:t>
            </a:r>
            <a:r>
              <a:rPr lang="en-US" sz="1200" dirty="0" err="1"/>
              <a:t>Bogomolets</a:t>
            </a:r>
            <a:r>
              <a:rPr lang="en-US" sz="1200" dirty="0"/>
              <a:t> National medical university</a:t>
            </a:r>
          </a:p>
          <a:p>
            <a:pPr marL="0" indent="0" algn="just">
              <a:buNone/>
            </a:pPr>
            <a:r>
              <a:rPr lang="en-US" sz="1200" dirty="0" err="1"/>
              <a:t>Dzevulska</a:t>
            </a:r>
            <a:r>
              <a:rPr lang="en-US" sz="1200" dirty="0"/>
              <a:t> I.V., DS, professor, </a:t>
            </a:r>
            <a:r>
              <a:rPr lang="en-US" sz="1200" dirty="0" err="1"/>
              <a:t>Bogomolets</a:t>
            </a:r>
            <a:r>
              <a:rPr lang="en-US" sz="1200" dirty="0"/>
              <a:t> National medical university</a:t>
            </a:r>
          </a:p>
          <a:p>
            <a:pPr marL="0" indent="0" algn="just">
              <a:buNone/>
            </a:pPr>
            <a:r>
              <a:rPr lang="en-US" sz="1200" dirty="0" err="1"/>
              <a:t>Kaminskyi</a:t>
            </a:r>
            <a:r>
              <a:rPr lang="en-US" sz="1200" dirty="0"/>
              <a:t> R.F., PhD, assoc. prof, </a:t>
            </a:r>
            <a:r>
              <a:rPr lang="en-US" sz="1200" dirty="0" err="1"/>
              <a:t>Bogomolets</a:t>
            </a:r>
            <a:r>
              <a:rPr lang="en-US" sz="1200" dirty="0"/>
              <a:t> National medical university</a:t>
            </a:r>
          </a:p>
          <a:p>
            <a:pPr algn="just"/>
            <a:endParaRPr lang="en-US" sz="800" dirty="0"/>
          </a:p>
          <a:p>
            <a:pPr marL="0" indent="0" algn="just">
              <a:spcBef>
                <a:spcPts val="600"/>
              </a:spcBef>
              <a:buNone/>
            </a:pPr>
            <a:r>
              <a:rPr lang="en-US" sz="1200" dirty="0"/>
              <a:t>Large-scale advances in medicine and the associated rapid increase in the professional information needed to train physicians raise the question of innovation in higher medical education. Taking into account all these conditions, current trends in the development of European medical education provide for the widespread introduction of high-tech information educational process in education. This is especially true of Ukraine, which, in the conditions of opening borders between states, is undergoing a process of full-fledged entry into the single European educational space.</a:t>
            </a:r>
            <a:endParaRPr lang="en-US" sz="1200" dirty="0">
              <a:effectLst/>
            </a:endParaRPr>
          </a:p>
          <a:p>
            <a:pPr marL="0" indent="0" algn="just">
              <a:spcBef>
                <a:spcPts val="600"/>
              </a:spcBef>
              <a:buNone/>
            </a:pPr>
            <a:r>
              <a:rPr lang="en-US" sz="1200" dirty="0"/>
              <a:t>The widespread introduction of distance education, due to the spread of the COVID-19 pandemic and the need to comply with all quarantine measures to preserve the health and lives of all participants in the educational process, posed new challenges to higher education, which must be overcome by joint efforts of all stakeholders. with the involvement of the latest interactive platforms, and increase the motivational factor in the acquisition of new knowledge.</a:t>
            </a:r>
            <a:endParaRPr lang="en-US" sz="1200" dirty="0">
              <a:effectLst/>
            </a:endParaRPr>
          </a:p>
          <a:p>
            <a:pPr marL="0" indent="0" algn="just">
              <a:spcBef>
                <a:spcPts val="600"/>
              </a:spcBef>
              <a:buNone/>
            </a:pPr>
            <a:r>
              <a:rPr lang="en-US" sz="1200" dirty="0"/>
              <a:t>The main factor in ensuring the European level of quality of higher medical Decentralized Training Platforms" and the introduction of e-learning (e-learning) in the educational process. In modern conditions, where the younger generation lives, the most relevant is communication and learning online, which best ensures the assimilation of educational and methodological material, composed in accordance with the latest information and communication technologies. Thus, the classical classroom training of a medical student, which now exists, in e-learning can be supplemented by online-learning or, if necessary, completely replaced by online-learning.</a:t>
            </a:r>
          </a:p>
          <a:p>
            <a:pPr marL="0" indent="0" algn="just">
              <a:spcBef>
                <a:spcPts val="600"/>
              </a:spcBef>
              <a:buNone/>
            </a:pPr>
            <a:r>
              <a:rPr lang="en-US" sz="1200" dirty="0"/>
              <a:t>Taking into account all the above, e-learning should be structured and provided with the involvement of: e-student and / or e-community, e-teacher, e-logistics, e-administration, e-assessment. The potential source of practice-oriented e-content is the Internet and, if necessary, the e-librarian. The effectiveness of e-learning with the proper use of innovative virtual technologies creates unique opportunities for the formation and improvement of professional knowledge, skills and abilities of medical students in the absence of patients, but with the use of computer programs with e-patients and simulators virtual reality of diagnostic examinations with the help of modern devices and equipment, as well as various medical </a:t>
            </a:r>
            <a:r>
              <a:rPr lang="en-US" sz="1200" dirty="0" err="1"/>
              <a:t>medical</a:t>
            </a:r>
            <a:r>
              <a:rPr lang="en-US" sz="1200" dirty="0"/>
              <a:t> interventions (for example - in a virtual operating room).</a:t>
            </a:r>
            <a:endParaRPr lang="en-US" sz="1200" dirty="0">
              <a:effectLst/>
            </a:endParaRPr>
          </a:p>
          <a:p>
            <a:pPr marL="0" indent="0" algn="just">
              <a:buNone/>
            </a:pPr>
            <a:endParaRPr lang="en-US" sz="1200" dirty="0">
              <a:effectLst/>
            </a:endParaRPr>
          </a:p>
          <a:p>
            <a:pPr algn="just"/>
            <a:endParaRPr lang="ru-RU" sz="1200" dirty="0"/>
          </a:p>
        </p:txBody>
      </p:sp>
      <p:sp>
        <p:nvSpPr>
          <p:cNvPr id="4" name="Объект 3"/>
          <p:cNvSpPr>
            <a:spLocks noGrp="1"/>
          </p:cNvSpPr>
          <p:nvPr>
            <p:ph sz="half" idx="2"/>
          </p:nvPr>
        </p:nvSpPr>
        <p:spPr>
          <a:xfrm>
            <a:off x="6414052" y="148731"/>
            <a:ext cx="5586478" cy="6563495"/>
          </a:xfrm>
          <a:solidFill>
            <a:schemeClr val="accent3">
              <a:lumMod val="20000"/>
              <a:lumOff val="80000"/>
            </a:schemeClr>
          </a:solidFill>
          <a:ln>
            <a:solidFill>
              <a:schemeClr val="accent5">
                <a:lumMod val="75000"/>
              </a:schemeClr>
            </a:solidFill>
          </a:ln>
        </p:spPr>
        <p:txBody>
          <a:bodyPr>
            <a:noAutofit/>
          </a:bodyPr>
          <a:lstStyle/>
          <a:p>
            <a:pPr marL="0" indent="0" algn="just">
              <a:buNone/>
            </a:pPr>
            <a:r>
              <a:rPr lang="en-US" sz="1200" dirty="0"/>
              <a:t>Also in e-learning there is an opportunity not only to gain a thorough knowledge of the theoretical aspects of medicine, but also to learn the technique of manipulation skills needed to work on modern diagnostic and medical equipment, which will soon get to medical institutions in Ukraine. Involvement of leading European physicians in e-teaching enables Ukrainian medical students to get acquainted with the protocols of modern medical care in Europe, acquire skills of standardization of decision-making and diagnosis, learn the principles of management in the medical field, emotionally feel competitive and ready to provide medical services European level.</a:t>
            </a:r>
            <a:endParaRPr lang="en-US" sz="1200" dirty="0">
              <a:effectLst/>
            </a:endParaRPr>
          </a:p>
          <a:p>
            <a:pPr marL="0" indent="0" algn="just">
              <a:buNone/>
            </a:pPr>
            <a:r>
              <a:rPr lang="en-US" sz="1200" dirty="0"/>
              <a:t>The best organized and filled with appropriate quality content of medical and diagnostic direction of e-learning in a particular section of the discipline can be used for fully individualized independent extracurricular work of students on the principle of smart education (smart education). Smart education includes a wide range of tools for extensive delivery of basic and additional content, as well as provides a comfortable environment for e-student communication with e-teacher and e-administration. Smart education involves the creation of various learning platforms and constant updating of the virtual educational environment, which favors flexible highly communicative and easy to use educational programs, implemented with the involvement of teaching and online communication of the best representatives of the European and Ukrainian professional community.</a:t>
            </a:r>
            <a:endParaRPr lang="en-US" sz="1200" dirty="0">
              <a:effectLst/>
            </a:endParaRPr>
          </a:p>
          <a:p>
            <a:pPr marL="0" indent="0" algn="just">
              <a:buNone/>
            </a:pPr>
            <a:r>
              <a:rPr lang="en-US" sz="1200" dirty="0"/>
              <a:t>In addition, interactive communication between teacher and student is provided through e-mail correspondence, ZOOM platform. With the help of e-mail the teacher sends theoretical materials on the topic, questions for self-examination, links to electronic resources and receives the results of independent work of students. urgent problems, answer questions, timely adjust the learning process. Such communication allows to maintain a constant connection between teacher and student.</a:t>
            </a:r>
            <a:endParaRPr lang="en-US" sz="1200" dirty="0">
              <a:effectLst/>
            </a:endParaRPr>
          </a:p>
          <a:p>
            <a:pPr marL="0" indent="0" algn="just">
              <a:buNone/>
            </a:pPr>
            <a:r>
              <a:rPr lang="en-US" sz="1200" dirty="0"/>
              <a:t>Thus, the introduction of smart education and the formation of decentralized online learning platforms is one of the main and moving steps towards increasing opportunities for self-realization of students and teachers; establishing direct contacts with specialized clinical medical institutions and institutions of higher medical education in Europe, which should lead to an even greater expansion of the network of exchange programs for students, graduate students, teachers; concluding agreements on cooperation in various fields of medicine. Under these circumstances, it becomes possible to address the issue of staff shortages in Ukraine, when in the conditions of smart education an educational community is formed, which includes qualified and socially responsible teachers with a modern global worldview of European health professionals.</a:t>
            </a:r>
            <a:endParaRPr lang="ru-RU" sz="1200" dirty="0"/>
          </a:p>
          <a:p>
            <a:pPr algn="just"/>
            <a:endParaRPr lang="ru-RU" sz="1200" dirty="0"/>
          </a:p>
        </p:txBody>
      </p:sp>
    </p:spTree>
    <p:extLst>
      <p:ext uri="{BB962C8B-B14F-4D97-AF65-F5344CB8AC3E}">
        <p14:creationId xmlns:p14="http://schemas.microsoft.com/office/powerpoint/2010/main" val="236107234"/>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TotalTime>
  <Words>882</Words>
  <Application>Microsoft Office PowerPoint</Application>
  <PresentationFormat>Широкоэкранный</PresentationFormat>
  <Paragraphs>14</Paragraphs>
  <Slides>1</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vt:i4>
      </vt:variant>
    </vt:vector>
  </HeadingPairs>
  <TitlesOfParts>
    <vt:vector size="5" baseType="lpstr">
      <vt:lpstr>Arial</vt:lpstr>
      <vt:lpstr>Calibri</vt:lpstr>
      <vt:lpstr>Calibri Light</vt:lpstr>
      <vt:lpstr>Тема Office</vt:lpstr>
      <vt:lpstr>Презентация PowerPoint</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Пользователь</dc:creator>
  <cp:lastModifiedBy>Inna Khomenko</cp:lastModifiedBy>
  <cp:revision>4</cp:revision>
  <dcterms:created xsi:type="dcterms:W3CDTF">2021-09-13T06:48:39Z</dcterms:created>
  <dcterms:modified xsi:type="dcterms:W3CDTF">2021-09-21T23:41:52Z</dcterms:modified>
</cp:coreProperties>
</file>