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58" r:id="rId2"/>
  </p:sldIdLst>
  <p:sldSz cx="43891200" cy="32918400"/>
  <p:notesSz cx="6858000" cy="9144000"/>
  <p:defaultText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defaultTextStyle>
  <p:extLst>
    <p:ext uri="{EFAFB233-063F-42B5-8137-9DF3F51BA10A}">
      <p15:sldGuideLst xmlns:p15="http://schemas.microsoft.com/office/powerpoint/2012/main">
        <p15:guide id="1" pos="27456" userDrawn="1">
          <p15:clr>
            <a:srgbClr val="A4A3A4"/>
          </p15:clr>
        </p15:guide>
        <p15:guide id="2" orient="horz"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8" autoAdjust="0"/>
    <p:restoredTop sz="94694" autoAdjust="0"/>
  </p:normalViewPr>
  <p:slideViewPr>
    <p:cSldViewPr>
      <p:cViewPr varScale="1">
        <p:scale>
          <a:sx n="21" d="100"/>
          <a:sy n="21" d="100"/>
        </p:scale>
        <p:origin x="318" y="204"/>
      </p:cViewPr>
      <p:guideLst>
        <p:guide pos="27456"/>
        <p:guide orient="horz" pos="1036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pPr/>
              <a:t>9/20/2021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389120" rtl="0" eaLnBrk="1" latinLnBrk="0" hangingPunct="1">
      <a:defRPr sz="5760" kern="1200">
        <a:solidFill>
          <a:schemeClr val="tx1"/>
        </a:solidFill>
        <a:latin typeface="+mn-lt"/>
        <a:ea typeface="+mn-ea"/>
        <a:cs typeface="+mn-cs"/>
      </a:defRPr>
    </a:lvl1pPr>
    <a:lvl2pPr marL="2194560" algn="l" defTabSz="4389120" rtl="0" eaLnBrk="1" latinLnBrk="0" hangingPunct="1">
      <a:defRPr sz="5760" kern="1200">
        <a:solidFill>
          <a:schemeClr val="tx1"/>
        </a:solidFill>
        <a:latin typeface="+mn-lt"/>
        <a:ea typeface="+mn-ea"/>
        <a:cs typeface="+mn-cs"/>
      </a:defRPr>
    </a:lvl2pPr>
    <a:lvl3pPr marL="4389120" algn="l" defTabSz="4389120" rtl="0" eaLnBrk="1" latinLnBrk="0" hangingPunct="1">
      <a:defRPr sz="5760" kern="1200">
        <a:solidFill>
          <a:schemeClr val="tx1"/>
        </a:solidFill>
        <a:latin typeface="+mn-lt"/>
        <a:ea typeface="+mn-ea"/>
        <a:cs typeface="+mn-cs"/>
      </a:defRPr>
    </a:lvl3pPr>
    <a:lvl4pPr marL="6583680" algn="l" defTabSz="4389120" rtl="0" eaLnBrk="1" latinLnBrk="0" hangingPunct="1">
      <a:defRPr sz="5760" kern="1200">
        <a:solidFill>
          <a:schemeClr val="tx1"/>
        </a:solidFill>
        <a:latin typeface="+mn-lt"/>
        <a:ea typeface="+mn-ea"/>
        <a:cs typeface="+mn-cs"/>
      </a:defRPr>
    </a:lvl4pPr>
    <a:lvl5pPr marL="8778240" algn="l" defTabSz="4389120" rtl="0" eaLnBrk="1" latinLnBrk="0" hangingPunct="1">
      <a:defRPr sz="5760" kern="1200">
        <a:solidFill>
          <a:schemeClr val="tx1"/>
        </a:solidFill>
        <a:latin typeface="+mn-lt"/>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pPr/>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40">
                <a:solidFill>
                  <a:schemeClr val="tx1">
                    <a:tint val="75000"/>
                  </a:schemeClr>
                </a:solidFill>
              </a:defRPr>
            </a:lvl2pPr>
            <a:lvl3pPr marL="4389120" indent="0">
              <a:buNone/>
              <a:defRPr sz="7680">
                <a:solidFill>
                  <a:schemeClr val="tx1">
                    <a:tint val="75000"/>
                  </a:schemeClr>
                </a:solidFill>
              </a:defRPr>
            </a:lvl3pPr>
            <a:lvl4pPr marL="6583680" indent="0">
              <a:buNone/>
              <a:defRPr sz="6720">
                <a:solidFill>
                  <a:schemeClr val="tx1">
                    <a:tint val="75000"/>
                  </a:schemeClr>
                </a:solidFill>
              </a:defRPr>
            </a:lvl4pPr>
            <a:lvl5pPr marL="8778240" indent="0">
              <a:buNone/>
              <a:defRPr sz="6720">
                <a:solidFill>
                  <a:schemeClr val="tx1">
                    <a:tint val="75000"/>
                  </a:schemeClr>
                </a:solidFill>
              </a:defRPr>
            </a:lvl5pPr>
            <a:lvl6pPr marL="10972800" indent="0">
              <a:buNone/>
              <a:defRPr sz="6720">
                <a:solidFill>
                  <a:schemeClr val="tx1">
                    <a:tint val="75000"/>
                  </a:schemeClr>
                </a:solidFill>
              </a:defRPr>
            </a:lvl6pPr>
            <a:lvl7pPr marL="13167360" indent="0">
              <a:buNone/>
              <a:defRPr sz="6720">
                <a:solidFill>
                  <a:schemeClr val="tx1">
                    <a:tint val="75000"/>
                  </a:schemeClr>
                </a:solidFill>
              </a:defRPr>
            </a:lvl7pPr>
            <a:lvl8pPr marL="15361920" indent="0">
              <a:buNone/>
              <a:defRPr sz="6720">
                <a:solidFill>
                  <a:schemeClr val="tx1">
                    <a:tint val="75000"/>
                  </a:schemeClr>
                </a:solidFill>
              </a:defRPr>
            </a:lvl8pPr>
            <a:lvl9pPr marL="1755648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3"/>
            <a:ext cx="19385280" cy="21724622"/>
          </a:xfrm>
        </p:spPr>
        <p:txBody>
          <a:bodyPr/>
          <a:lstStyle>
            <a:lvl1pPr>
              <a:defRPr sz="13440"/>
            </a:lvl1pPr>
            <a:lvl2pPr>
              <a:defRPr sz="11520"/>
            </a:lvl2pPr>
            <a:lvl3pPr>
              <a:defRPr sz="9600"/>
            </a:lvl3pPr>
            <a:lvl4pPr>
              <a:defRPr sz="8640"/>
            </a:lvl4pPr>
            <a:lvl5pPr>
              <a:defRPr sz="8640"/>
            </a:lvl5pPr>
            <a:lvl6pPr>
              <a:defRPr sz="8640"/>
            </a:lvl6pPr>
            <a:lvl7pPr>
              <a:defRPr sz="8640"/>
            </a:lvl7pPr>
            <a:lvl8pPr>
              <a:defRPr sz="8640"/>
            </a:lvl8pPr>
            <a:lvl9pPr>
              <a:defRPr sz="8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3"/>
            <a:ext cx="19385280" cy="21724622"/>
          </a:xfrm>
        </p:spPr>
        <p:txBody>
          <a:bodyPr/>
          <a:lstStyle>
            <a:lvl1pPr>
              <a:defRPr sz="13440"/>
            </a:lvl1pPr>
            <a:lvl2pPr>
              <a:defRPr sz="11520"/>
            </a:lvl2pPr>
            <a:lvl3pPr>
              <a:defRPr sz="9600"/>
            </a:lvl3pPr>
            <a:lvl4pPr>
              <a:defRPr sz="8640"/>
            </a:lvl4pPr>
            <a:lvl5pPr>
              <a:defRPr sz="8640"/>
            </a:lvl5pPr>
            <a:lvl6pPr>
              <a:defRPr sz="8640"/>
            </a:lvl6pPr>
            <a:lvl7pPr>
              <a:defRPr sz="8640"/>
            </a:lvl7pPr>
            <a:lvl8pPr>
              <a:defRPr sz="8640"/>
            </a:lvl8pPr>
            <a:lvl9pPr>
              <a:defRPr sz="8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pPr/>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20"/>
            </a:lvl1pPr>
            <a:lvl2pPr>
              <a:defRPr sz="9600"/>
            </a:lvl2pPr>
            <a:lvl3pPr>
              <a:defRPr sz="8640"/>
            </a:lvl3pPr>
            <a:lvl4pPr>
              <a:defRPr sz="7680"/>
            </a:lvl4pPr>
            <a:lvl5pPr>
              <a:defRPr sz="7680"/>
            </a:lvl5pPr>
            <a:lvl6pPr>
              <a:defRPr sz="7680"/>
            </a:lvl6pPr>
            <a:lvl7pPr>
              <a:defRPr sz="7680"/>
            </a:lvl7pPr>
            <a:lvl8pPr>
              <a:defRPr sz="7680"/>
            </a:lvl8pPr>
            <a:lvl9pPr>
              <a:defRPr sz="7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20"/>
            </a:lvl1pPr>
            <a:lvl2pPr>
              <a:defRPr sz="9600"/>
            </a:lvl2pPr>
            <a:lvl3pPr>
              <a:defRPr sz="8640"/>
            </a:lvl3pPr>
            <a:lvl4pPr>
              <a:defRPr sz="7680"/>
            </a:lvl4pPr>
            <a:lvl5pPr>
              <a:defRPr sz="7680"/>
            </a:lvl5pPr>
            <a:lvl6pPr>
              <a:defRPr sz="7680"/>
            </a:lvl6pPr>
            <a:lvl7pPr>
              <a:defRPr sz="7680"/>
            </a:lvl7pPr>
            <a:lvl8pPr>
              <a:defRPr sz="7680"/>
            </a:lvl8pPr>
            <a:lvl9pPr>
              <a:defRPr sz="7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pPr/>
              <a:t>9/20/2021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pPr/>
              <a:t>9/20/2021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pPr/>
              <a:t>9/20/2021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pPr/>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pPr/>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8102BAB4-8B8D-41DD-85C7-81A0CA962007}" type="datetimeFigureOut">
              <a:rPr lang="en-US" smtClean="0"/>
              <a:pPr/>
              <a:t>9/20/2021</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044824F-EBE0-443F-8A8F-F64816AF04D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9120" rtl="0" eaLnBrk="1" latinLnBrk="0" hangingPunct="1">
        <a:spcBef>
          <a:spcPct val="0"/>
        </a:spcBef>
        <a:buNone/>
        <a:defRPr sz="2112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36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4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2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359228" y="381000"/>
            <a:ext cx="43172744" cy="32080200"/>
          </a:xfrm>
          <a:prstGeom prst="rect">
            <a:avLst/>
          </a:prstGeom>
          <a:noFill/>
          <a:ln w="1016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nip Diagonal Corner Rectangle 4"/>
          <p:cNvSpPr/>
          <p:nvPr/>
        </p:nvSpPr>
        <p:spPr>
          <a:xfrm>
            <a:off x="914400" y="762000"/>
            <a:ext cx="41986200" cy="3590208"/>
          </a:xfrm>
          <a:prstGeom prst="snip2DiagRect">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2359424" y="905472"/>
            <a:ext cx="39242999" cy="1754326"/>
          </a:xfrm>
          <a:prstGeom prst="rect">
            <a:avLst/>
          </a:prstGeom>
          <a:noFill/>
        </p:spPr>
        <p:txBody>
          <a:bodyPr wrap="square" rtlCol="0">
            <a:spAutoFit/>
          </a:bodyPr>
          <a:lstStyle/>
          <a:p>
            <a:pPr algn="ctr"/>
            <a:r>
              <a:rPr lang="en-GB" sz="5200" b="1" dirty="0">
                <a:latin typeface="Times New Roman" panose="02020603050405020304" pitchFamily="18" charset="0"/>
                <a:cs typeface="Times New Roman" panose="02020603050405020304" pitchFamily="18" charset="0"/>
              </a:rPr>
              <a:t>USING ENSEMBLE OF REGIONAL CLIMATE MODELS FOR ASSESSMENT OF FUTURE CLIMATE IN NORTH-WESTERN COAST OF BLACK SEA</a:t>
            </a:r>
            <a:endParaRPr lang="en-US" sz="5200" dirty="0">
              <a:latin typeface="Times New Roman" panose="02020603050405020304" pitchFamily="18" charset="0"/>
              <a:cs typeface="Times New Roman" panose="02020603050405020304" pitchFamily="18" charset="0"/>
            </a:endParaRPr>
          </a:p>
        </p:txBody>
      </p:sp>
      <p:sp>
        <p:nvSpPr>
          <p:cNvPr id="115" name="TextBox 114"/>
          <p:cNvSpPr txBox="1"/>
          <p:nvPr/>
        </p:nvSpPr>
        <p:spPr>
          <a:xfrm>
            <a:off x="5095728" y="2633664"/>
            <a:ext cx="33624261" cy="923330"/>
          </a:xfrm>
          <a:prstGeom prst="rect">
            <a:avLst/>
          </a:prstGeom>
          <a:noFill/>
        </p:spPr>
        <p:txBody>
          <a:bodyPr wrap="square" rtlCol="0">
            <a:spAutoFit/>
          </a:bodyPr>
          <a:lstStyle/>
          <a:p>
            <a:pPr algn="ctr"/>
            <a:r>
              <a:rPr lang="en-GB" sz="5400" b="1" i="1" dirty="0" err="1">
                <a:latin typeface="Times New Roman" panose="02020603050405020304" pitchFamily="18" charset="0"/>
                <a:cs typeface="Times New Roman" panose="02020603050405020304" pitchFamily="18" charset="0"/>
              </a:rPr>
              <a:t>Valeriy</a:t>
            </a:r>
            <a:r>
              <a:rPr lang="en-GB" sz="5400" b="1" i="1" dirty="0">
                <a:latin typeface="Times New Roman" panose="02020603050405020304" pitchFamily="18" charset="0"/>
                <a:cs typeface="Times New Roman" panose="02020603050405020304" pitchFamily="18" charset="0"/>
              </a:rPr>
              <a:t> </a:t>
            </a:r>
            <a:r>
              <a:rPr lang="en-GB" sz="5400" b="1" i="1" dirty="0" err="1">
                <a:latin typeface="Times New Roman" panose="02020603050405020304" pitchFamily="18" charset="0"/>
                <a:cs typeface="Times New Roman" panose="02020603050405020304" pitchFamily="18" charset="0"/>
              </a:rPr>
              <a:t>Khokhlov</a:t>
            </a:r>
            <a:r>
              <a:rPr lang="en-GB" sz="5400" b="1" i="1" dirty="0">
                <a:latin typeface="Times New Roman" panose="02020603050405020304" pitchFamily="18" charset="0"/>
                <a:cs typeface="Times New Roman" panose="02020603050405020304" pitchFamily="18" charset="0"/>
              </a:rPr>
              <a:t>,</a:t>
            </a:r>
            <a:r>
              <a:rPr lang="en-GB" sz="5400" i="1" dirty="0">
                <a:latin typeface="Times New Roman" panose="02020603050405020304" pitchFamily="18" charset="0"/>
                <a:cs typeface="Times New Roman" panose="02020603050405020304" pitchFamily="18" charset="0"/>
              </a:rPr>
              <a:t> </a:t>
            </a:r>
            <a:r>
              <a:rPr lang="en-GB" sz="5400" b="1" i="1" dirty="0">
                <a:latin typeface="Times New Roman" panose="02020603050405020304" pitchFamily="18" charset="0"/>
                <a:cs typeface="Times New Roman" panose="02020603050405020304" pitchFamily="18" charset="0"/>
              </a:rPr>
              <a:t>Eduard </a:t>
            </a:r>
            <a:r>
              <a:rPr lang="en-GB" sz="5400" b="1" i="1" dirty="0" err="1">
                <a:latin typeface="Times New Roman" panose="02020603050405020304" pitchFamily="18" charset="0"/>
                <a:cs typeface="Times New Roman" panose="02020603050405020304" pitchFamily="18" charset="0"/>
              </a:rPr>
              <a:t>Serga</a:t>
            </a:r>
            <a:r>
              <a:rPr lang="en-GB" sz="5400" b="1" i="1" dirty="0">
                <a:latin typeface="Times New Roman" panose="02020603050405020304" pitchFamily="18" charset="0"/>
                <a:cs typeface="Times New Roman" panose="02020603050405020304" pitchFamily="18" charset="0"/>
              </a:rPr>
              <a:t> and </a:t>
            </a:r>
            <a:r>
              <a:rPr lang="en-GB" sz="5400" b="1" i="1" dirty="0" err="1">
                <a:latin typeface="Times New Roman" panose="02020603050405020304" pitchFamily="18" charset="0"/>
                <a:cs typeface="Times New Roman" panose="02020603050405020304" pitchFamily="18" charset="0"/>
              </a:rPr>
              <a:t>Larysa</a:t>
            </a:r>
            <a:r>
              <a:rPr lang="en-GB" sz="5400" b="1" i="1" dirty="0">
                <a:latin typeface="Times New Roman" panose="02020603050405020304" pitchFamily="18" charset="0"/>
                <a:cs typeface="Times New Roman" panose="02020603050405020304" pitchFamily="18" charset="0"/>
              </a:rPr>
              <a:t> </a:t>
            </a:r>
            <a:r>
              <a:rPr lang="en-GB" sz="5400" b="1" i="1" dirty="0" err="1">
                <a:latin typeface="Times New Roman" panose="02020603050405020304" pitchFamily="18" charset="0"/>
                <a:cs typeface="Times New Roman" panose="02020603050405020304" pitchFamily="18" charset="0"/>
              </a:rPr>
              <a:t>Nedostrelova</a:t>
            </a:r>
            <a:endParaRPr lang="en-US" sz="5400" b="1"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3799584" y="3497760"/>
            <a:ext cx="36292239" cy="923330"/>
          </a:xfrm>
          <a:prstGeom prst="rect">
            <a:avLst/>
          </a:prstGeom>
          <a:noFill/>
        </p:spPr>
        <p:txBody>
          <a:bodyPr wrap="square" rtlCol="0">
            <a:spAutoFit/>
          </a:bodyPr>
          <a:lstStyle/>
          <a:p>
            <a:pPr algn="ctr"/>
            <a:r>
              <a:rPr lang="en-GB" sz="5400" dirty="0">
                <a:latin typeface="Times New Roman" panose="02020603050405020304" pitchFamily="18" charset="0"/>
                <a:cs typeface="Times New Roman" panose="02020603050405020304" pitchFamily="18" charset="0"/>
              </a:rPr>
              <a:t>Odessa State Environmental University, Ukraine</a:t>
            </a:r>
            <a:endParaRPr lang="en-US" sz="5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47256" y="5658000"/>
            <a:ext cx="11593288" cy="12957393"/>
          </a:xfrm>
          <a:prstGeom prst="rect">
            <a:avLst/>
          </a:prstGeom>
        </p:spPr>
        <p:txBody>
          <a:bodyPr wrap="square">
            <a:spAutoFit/>
          </a:bodyPr>
          <a:lstStyle/>
          <a:p>
            <a:pPr algn="just">
              <a:spcAft>
                <a:spcPts val="0"/>
              </a:spcAft>
            </a:pPr>
            <a:r>
              <a:rPr lang="en-US" sz="4400" dirty="0">
                <a:latin typeface="Times New Roman" panose="02020603050405020304" pitchFamily="18" charset="0"/>
                <a:ea typeface="Times New Roman" panose="02020603050405020304" pitchFamily="18" charset="0"/>
              </a:rPr>
              <a:t>Future climate change is one of the greatest challenges facing humanity in the current century. The need for information on climate change is necessary for an assessment of their impact on human wellbeing and natural systems in order to develop appropriate adaptation approaches and strategies to mitigate the negative effects of climate change at the national and regional levels. The main tool for future climate change assessment is global climate models. These models calculate future climatic regimes using the scenarios of anthropogenic impact on the global climatic system – so-called Representative Concentration Pathways – and are resulting in future coarse-scale spatial fields of hydrometeorological parameters. In order to obtain hydrometeorological fields with a horizontal resolution of several kilometers, regional climate models (RCMs) are used.</a:t>
            </a:r>
            <a:endParaRPr lang="en-US" sz="44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847256" y="18547432"/>
            <a:ext cx="11881320" cy="7540526"/>
          </a:xfrm>
          <a:prstGeom prst="rect">
            <a:avLst/>
          </a:prstGeom>
        </p:spPr>
        <p:txBody>
          <a:bodyPr wrap="square">
            <a:spAutoFit/>
          </a:bodyPr>
          <a:lstStyle/>
          <a:p>
            <a:pPr algn="just">
              <a:spcAft>
                <a:spcPts val="0"/>
              </a:spcAft>
            </a:pPr>
            <a:r>
              <a:rPr lang="en-US" sz="4400" dirty="0">
                <a:latin typeface="Times New Roman" panose="02020603050405020304" pitchFamily="18" charset="0"/>
                <a:ea typeface="Times New Roman" panose="02020603050405020304" pitchFamily="18" charset="0"/>
              </a:rPr>
              <a:t>The framework for the impact of the climate-induced changes in meteorological parameters on hydrological and, consequently, </a:t>
            </a:r>
            <a:r>
              <a:rPr lang="en-US" sz="4400" dirty="0" err="1">
                <a:latin typeface="Times New Roman" panose="02020603050405020304" pitchFamily="18" charset="0"/>
                <a:ea typeface="Times New Roman" panose="02020603050405020304" pitchFamily="18" charset="0"/>
              </a:rPr>
              <a:t>hydroecological</a:t>
            </a:r>
            <a:r>
              <a:rPr lang="en-US" sz="4400" dirty="0">
                <a:latin typeface="Times New Roman" panose="02020603050405020304" pitchFamily="18" charset="0"/>
                <a:ea typeface="Times New Roman" panose="02020603050405020304" pitchFamily="18" charset="0"/>
              </a:rPr>
              <a:t> behaviors of "choked" lagoons in the north-western Black Sea coast is as follows: global warming leads to increased aridity of the regional climate, to increased evaporation from the catchment and/or lagoon surface (together with decreasing total precipitation), and reducing the inflow from rivers and streams into lagoons. This is resulting in an increasing deficit of annual freshwater balance.</a:t>
            </a:r>
            <a:endParaRPr lang="en-US" sz="44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847256" y="25964256"/>
            <a:ext cx="12097344" cy="4154984"/>
          </a:xfrm>
          <a:prstGeom prst="rect">
            <a:avLst/>
          </a:prstGeom>
        </p:spPr>
        <p:txBody>
          <a:bodyPr wrap="square">
            <a:spAutoFit/>
          </a:bodyPr>
          <a:lstStyle/>
          <a:p>
            <a:r>
              <a:rPr lang="en-US" sz="4400" dirty="0" smtClean="0">
                <a:latin typeface="Times New Roman" panose="02020603050405020304" pitchFamily="18" charset="0"/>
                <a:ea typeface="Calibri" panose="020F0502020204030204" pitchFamily="34" charset="0"/>
                <a:cs typeface="Times New Roman" panose="02020603050405020304" pitchFamily="18" charset="0"/>
              </a:rPr>
              <a:t>This study aims to develop a methodology allowing determining the optimal simulation from the RCMS ensemble relatively to the north-western coast of the Black Sea. At the first stage, the CORDEX dataset was used to obtain future changes in temperature and precipitation.</a:t>
            </a:r>
            <a:endParaRPr lang="en-US" sz="44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847256" y="29924696"/>
            <a:ext cx="12025336" cy="2123658"/>
          </a:xfrm>
          <a:prstGeom prst="rect">
            <a:avLst/>
          </a:prstGeom>
        </p:spPr>
        <p:txBody>
          <a:bodyPr wrap="square">
            <a:spAutoFit/>
          </a:bodyPr>
          <a:lstStyle/>
          <a:p>
            <a:pPr algn="just">
              <a:spcAft>
                <a:spcPts val="0"/>
              </a:spcAft>
            </a:pPr>
            <a:r>
              <a:rPr lang="en-US" sz="4400" dirty="0" smtClean="0">
                <a:latin typeface="Times New Roman" panose="02020603050405020304" pitchFamily="18" charset="0"/>
                <a:ea typeface="Times New Roman" panose="02020603050405020304" pitchFamily="18" charset="0"/>
              </a:rPr>
              <a:t>Next, a database of meteorological parameters (monthly temperature, precipitation, relative humidity, wind speed, cloudiness) for the period</a:t>
            </a:r>
            <a:endParaRPr lang="en-US" sz="4400" dirty="0">
              <a:effectLst/>
              <a:latin typeface="Times New Roman" panose="02020603050405020304" pitchFamily="18" charset="0"/>
              <a:ea typeface="Times New Roman" panose="02020603050405020304" pitchFamily="18" charset="0"/>
            </a:endParaRPr>
          </a:p>
        </p:txBody>
      </p:sp>
      <p:sp>
        <p:nvSpPr>
          <p:cNvPr id="11" name="Прямоугольник 10"/>
          <p:cNvSpPr/>
          <p:nvPr/>
        </p:nvSpPr>
        <p:spPr>
          <a:xfrm>
            <a:off x="12944600" y="9042376"/>
            <a:ext cx="17569952" cy="3477875"/>
          </a:xfrm>
          <a:prstGeom prst="rect">
            <a:avLst/>
          </a:prstGeom>
        </p:spPr>
        <p:txBody>
          <a:bodyPr wrap="square">
            <a:spAutoFit/>
          </a:bodyPr>
          <a:lstStyle/>
          <a:p>
            <a:pPr algn="just">
              <a:spcAft>
                <a:spcPts val="0"/>
              </a:spcAft>
            </a:pPr>
            <a:r>
              <a:rPr lang="en-US" sz="4400" dirty="0" smtClean="0">
                <a:latin typeface="Times New Roman" panose="02020603050405020304" pitchFamily="18" charset="0"/>
                <a:ea typeface="Times New Roman" panose="02020603050405020304" pitchFamily="18" charset="0"/>
              </a:rPr>
              <a:t>A single simulation was selected, which best reproduces the annual course of temperature, precipitation and evaporation for each grid point and scenario from the ensemble in comparison with the ensemble mean values. The procedure for selecting the "best" run for each node and scenario is as follows:</a:t>
            </a:r>
            <a:endParaRPr lang="en-US" sz="4400" dirty="0">
              <a:effectLst/>
              <a:latin typeface="Times New Roman" panose="02020603050405020304" pitchFamily="18" charset="0"/>
              <a:ea typeface="Times New Roman" panose="02020603050405020304" pitchFamily="18" charset="0"/>
            </a:endParaRPr>
          </a:p>
        </p:txBody>
      </p:sp>
      <p:sp>
        <p:nvSpPr>
          <p:cNvPr id="12" name="Прямоугольник 11"/>
          <p:cNvSpPr/>
          <p:nvPr/>
        </p:nvSpPr>
        <p:spPr>
          <a:xfrm>
            <a:off x="17265080" y="12570768"/>
            <a:ext cx="7663636" cy="769441"/>
          </a:xfrm>
          <a:prstGeom prst="rect">
            <a:avLst/>
          </a:prstGeom>
        </p:spPr>
        <p:txBody>
          <a:bodyPr wrap="none">
            <a:spAutoFit/>
          </a:bodyPr>
          <a:lstStyle/>
          <a:p>
            <a:pPr algn="ctr">
              <a:spcAft>
                <a:spcPts val="300"/>
              </a:spcAft>
            </a:pPr>
            <a:r>
              <a:rPr lang="en-US" sz="4400" dirty="0">
                <a:latin typeface="Times New Roman" panose="02020603050405020304" pitchFamily="18" charset="0"/>
                <a:ea typeface="Times New Roman" panose="02020603050405020304" pitchFamily="18" charset="0"/>
                <a:cs typeface="Times New Roman" panose="02020603050405020304" pitchFamily="18" charset="0"/>
              </a:rPr>
              <a:t>Table 1. RCMs used in the study.</a:t>
            </a:r>
            <a:endParaRPr lang="en-US" sz="4400" dirty="0">
              <a:effectLst/>
              <a:latin typeface="TT405o00"/>
              <a:ea typeface="Times New Roman" panose="02020603050405020304" pitchFamily="18" charset="0"/>
              <a:cs typeface="Times New Roman" panose="02020603050405020304" pitchFamily="18" charset="0"/>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2271399395"/>
              </p:ext>
            </p:extLst>
          </p:nvPr>
        </p:nvGraphicFramePr>
        <p:xfrm>
          <a:off x="13304640" y="14010928"/>
          <a:ext cx="17281920" cy="17569957"/>
        </p:xfrm>
        <a:graphic>
          <a:graphicData uri="http://schemas.openxmlformats.org/drawingml/2006/table">
            <a:tbl>
              <a:tblPr firstRow="1" firstCol="1" bandRow="1">
                <a:tableStyleId>{5C22544A-7EE6-4342-B048-85BDC9FD1C3A}</a:tableStyleId>
              </a:tblPr>
              <a:tblGrid>
                <a:gridCol w="2259779">
                  <a:extLst>
                    <a:ext uri="{9D8B030D-6E8A-4147-A177-3AD203B41FA5}">
                      <a16:colId xmlns:a16="http://schemas.microsoft.com/office/drawing/2014/main" val="394275007"/>
                    </a:ext>
                  </a:extLst>
                </a:gridCol>
                <a:gridCol w="6639442">
                  <a:extLst>
                    <a:ext uri="{9D8B030D-6E8A-4147-A177-3AD203B41FA5}">
                      <a16:colId xmlns:a16="http://schemas.microsoft.com/office/drawing/2014/main" val="1467221588"/>
                    </a:ext>
                  </a:extLst>
                </a:gridCol>
                <a:gridCol w="4320480">
                  <a:extLst>
                    <a:ext uri="{9D8B030D-6E8A-4147-A177-3AD203B41FA5}">
                      <a16:colId xmlns:a16="http://schemas.microsoft.com/office/drawing/2014/main" val="3718459747"/>
                    </a:ext>
                  </a:extLst>
                </a:gridCol>
                <a:gridCol w="4062219">
                  <a:extLst>
                    <a:ext uri="{9D8B030D-6E8A-4147-A177-3AD203B41FA5}">
                      <a16:colId xmlns:a16="http://schemas.microsoft.com/office/drawing/2014/main" val="195816707"/>
                    </a:ext>
                  </a:extLst>
                </a:gridCol>
              </a:tblGrid>
              <a:tr h="1078077">
                <a:tc>
                  <a:txBody>
                    <a:bodyPr/>
                    <a:lstStyle/>
                    <a:p>
                      <a:pPr algn="ctr">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Run</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100"/>
                        </a:spcBef>
                        <a:spcAft>
                          <a:spcPts val="100"/>
                        </a:spcAft>
                      </a:pPr>
                      <a:r>
                        <a:rPr lang="en-GB" sz="3600" dirty="0">
                          <a:effectLst/>
                          <a:latin typeface="Times New Roman" panose="02020603050405020304" pitchFamily="18" charset="0"/>
                          <a:cs typeface="Times New Roman" panose="02020603050405020304" pitchFamily="18" charset="0"/>
                        </a:rPr>
                        <a:t>Institution</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RCM</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Global model</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091140"/>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CLMcom1</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4">
                  <a:txBody>
                    <a:bodyPr/>
                    <a:lstStyle/>
                    <a:p>
                      <a:pPr>
                        <a:lnSpc>
                          <a:spcPct val="107000"/>
                        </a:lnSpc>
                        <a:spcBef>
                          <a:spcPts val="100"/>
                        </a:spcBef>
                        <a:spcAft>
                          <a:spcPts val="100"/>
                        </a:spcAft>
                      </a:pPr>
                      <a:r>
                        <a:rPr lang="en-US" sz="4400" dirty="0">
                          <a:effectLst/>
                          <a:latin typeface="Times New Roman" panose="02020603050405020304" pitchFamily="18" charset="0"/>
                          <a:cs typeface="Times New Roman" panose="02020603050405020304" pitchFamily="18" charset="0"/>
                        </a:rPr>
                        <a:t>Climate Limited-area Modelling</a:t>
                      </a:r>
                      <a:br>
                        <a:rPr lang="en-US" sz="4400" dirty="0">
                          <a:effectLst/>
                          <a:latin typeface="Times New Roman" panose="02020603050405020304" pitchFamily="18" charset="0"/>
                          <a:cs typeface="Times New Roman" panose="02020603050405020304" pitchFamily="18" charset="0"/>
                        </a:rPr>
                      </a:br>
                      <a:r>
                        <a:rPr lang="en-US" sz="4400" dirty="0">
                          <a:effectLst/>
                          <a:latin typeface="Times New Roman" panose="02020603050405020304" pitchFamily="18" charset="0"/>
                          <a:cs typeface="Times New Roman" panose="02020603050405020304" pitchFamily="18" charset="0"/>
                        </a:rPr>
                        <a:t>Community</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4">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CLMcom-CCLM4-8-17</a:t>
                      </a:r>
                      <a:r>
                        <a:rPr lang="en-US" sz="3600" baseline="30000" dirty="0">
                          <a:effectLst/>
                          <a:latin typeface="Times New Roman" panose="02020603050405020304" pitchFamily="18" charset="0"/>
                          <a:cs typeface="Times New Roman" panose="02020603050405020304" pitchFamily="18" charset="0"/>
                        </a:rPr>
                        <a:t> </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CNRM-CM5</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4938186"/>
                  </a:ext>
                </a:extLst>
              </a:tr>
              <a:tr h="1078077">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CLMcom2</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ICHEC-EC-EARTH</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4821803"/>
                  </a:ext>
                </a:extLst>
              </a:tr>
              <a:tr h="1337254">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CLMcom3</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spc="-20">
                          <a:effectLst/>
                          <a:latin typeface="Times New Roman" panose="02020603050405020304" pitchFamily="18" charset="0"/>
                          <a:cs typeface="Times New Roman" panose="02020603050405020304" pitchFamily="18" charset="0"/>
                        </a:rPr>
                        <a:t>MOHC-HadGEM2-ES</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818009"/>
                  </a:ext>
                </a:extLst>
              </a:tr>
              <a:tr h="1078077">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CLMcom4</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MPI-ESM-LR</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51448907"/>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DMI1</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07000"/>
                        </a:lnSpc>
                        <a:spcBef>
                          <a:spcPts val="100"/>
                        </a:spcBef>
                        <a:spcAft>
                          <a:spcPts val="100"/>
                        </a:spcAft>
                      </a:pPr>
                      <a:r>
                        <a:rPr lang="en-US" sz="4400" dirty="0">
                          <a:effectLst/>
                          <a:latin typeface="Times New Roman" panose="02020603050405020304" pitchFamily="18" charset="0"/>
                          <a:cs typeface="Times New Roman" panose="02020603050405020304" pitchFamily="18" charset="0"/>
                        </a:rPr>
                        <a:t>Danish Meteorological Institute</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DMI-HIRHAM5</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ICHEC-EC-EARTH</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4412656"/>
                  </a:ext>
                </a:extLst>
              </a:tr>
              <a:tr h="1078077">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DMI2</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NCC-NorESM1-M</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6896091"/>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KNMI1</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07000"/>
                        </a:lnSpc>
                        <a:spcBef>
                          <a:spcPts val="100"/>
                        </a:spcBef>
                        <a:spcAft>
                          <a:spcPts val="100"/>
                        </a:spcAft>
                      </a:pPr>
                      <a:r>
                        <a:rPr lang="en-US" sz="4400">
                          <a:effectLst/>
                          <a:latin typeface="Times New Roman" panose="02020603050405020304" pitchFamily="18" charset="0"/>
                          <a:cs typeface="Times New Roman" panose="02020603050405020304" pitchFamily="18" charset="0"/>
                        </a:rPr>
                        <a:t>Royal Netherlands Meteorological</a:t>
                      </a:r>
                      <a:br>
                        <a:rPr lang="en-US" sz="4400">
                          <a:effectLst/>
                          <a:latin typeface="Times New Roman" panose="02020603050405020304" pitchFamily="18" charset="0"/>
                          <a:cs typeface="Times New Roman" panose="02020603050405020304" pitchFamily="18" charset="0"/>
                        </a:rPr>
                      </a:br>
                      <a:r>
                        <a:rPr lang="en-US" sz="4400">
                          <a:effectLst/>
                          <a:latin typeface="Times New Roman" panose="02020603050405020304" pitchFamily="18" charset="0"/>
                          <a:cs typeface="Times New Roman" panose="02020603050405020304" pitchFamily="18" charset="0"/>
                        </a:rPr>
                        <a:t>Institute</a:t>
                      </a:r>
                      <a:endParaRPr lang="en-US" sz="4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KNMI-RACMO22E</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ICHEC-EC-EARTH</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5632121"/>
                  </a:ext>
                </a:extLst>
              </a:tr>
              <a:tr h="1402122">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KNMI2</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spc="-20" dirty="0">
                          <a:effectLst/>
                          <a:latin typeface="Times New Roman" panose="02020603050405020304" pitchFamily="18" charset="0"/>
                          <a:cs typeface="Times New Roman" panose="02020603050405020304" pitchFamily="18" charset="0"/>
                        </a:rPr>
                        <a:t>MOHC-HadGEM2-ES</a:t>
                      </a:r>
                      <a:r>
                        <a:rPr lang="en-US" sz="3600" spc="-20" baseline="30000" dirty="0">
                          <a:effectLst/>
                          <a:latin typeface="Times New Roman" panose="02020603050405020304" pitchFamily="18" charset="0"/>
                          <a:cs typeface="Times New Roman" panose="02020603050405020304" pitchFamily="18" charset="0"/>
                        </a:rPr>
                        <a:t> </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4015526"/>
                  </a:ext>
                </a:extLst>
              </a:tr>
              <a:tr h="1634480">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MPI</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Bef>
                          <a:spcPts val="100"/>
                        </a:spcBef>
                        <a:spcAft>
                          <a:spcPts val="100"/>
                        </a:spcAft>
                      </a:pPr>
                      <a:r>
                        <a:rPr lang="en-US" sz="4400" dirty="0">
                          <a:effectLst/>
                          <a:latin typeface="Times New Roman" panose="02020603050405020304" pitchFamily="18" charset="0"/>
                          <a:cs typeface="Times New Roman" panose="02020603050405020304" pitchFamily="18" charset="0"/>
                        </a:rPr>
                        <a:t>Max Planck Institute for Meteorology</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MPI-CSC-REMO2009</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MPI-ESM-LR</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3818067"/>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SMHI1</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5">
                  <a:txBody>
                    <a:bodyPr/>
                    <a:lstStyle/>
                    <a:p>
                      <a:pPr>
                        <a:lnSpc>
                          <a:spcPct val="107000"/>
                        </a:lnSpc>
                        <a:spcBef>
                          <a:spcPts val="100"/>
                        </a:spcBef>
                        <a:spcAft>
                          <a:spcPts val="100"/>
                        </a:spcAft>
                      </a:pPr>
                      <a:r>
                        <a:rPr lang="en-US" sz="4400" dirty="0">
                          <a:effectLst/>
                          <a:latin typeface="Times New Roman" panose="02020603050405020304" pitchFamily="18" charset="0"/>
                          <a:cs typeface="Times New Roman" panose="02020603050405020304" pitchFamily="18" charset="0"/>
                        </a:rPr>
                        <a:t>Swedish Meteorological and</a:t>
                      </a:r>
                      <a:br>
                        <a:rPr lang="en-US" sz="4400" dirty="0">
                          <a:effectLst/>
                          <a:latin typeface="Times New Roman" panose="02020603050405020304" pitchFamily="18" charset="0"/>
                          <a:cs typeface="Times New Roman" panose="02020603050405020304" pitchFamily="18" charset="0"/>
                        </a:rPr>
                      </a:br>
                      <a:r>
                        <a:rPr lang="en-US" sz="4400" dirty="0">
                          <a:effectLst/>
                          <a:latin typeface="Times New Roman" panose="02020603050405020304" pitchFamily="18" charset="0"/>
                          <a:cs typeface="Times New Roman" panose="02020603050405020304" pitchFamily="18" charset="0"/>
                        </a:rPr>
                        <a:t>Hydrological Institute</a:t>
                      </a: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5">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SMHI-RCA4</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CNRM-CM5</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7329561"/>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SMHI2</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ICHEC-EC-EARTH</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4931633"/>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SMHI3</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IPSL-CM5A-MR</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7878384"/>
                  </a:ext>
                </a:extLst>
              </a:tr>
              <a:tr h="1337254">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SMHI4</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spc="-20" dirty="0">
                          <a:effectLst/>
                          <a:latin typeface="Times New Roman" panose="02020603050405020304" pitchFamily="18" charset="0"/>
                          <a:cs typeface="Times New Roman" panose="02020603050405020304" pitchFamily="18" charset="0"/>
                        </a:rPr>
                        <a:t>MOHC-HadGEM2-ES</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5226686"/>
                  </a:ext>
                </a:extLst>
              </a:tr>
              <a:tr h="1078077">
                <a:tc>
                  <a:txBody>
                    <a:bodyPr/>
                    <a:lstStyle/>
                    <a:p>
                      <a:pPr algn="just">
                        <a:lnSpc>
                          <a:spcPct val="107000"/>
                        </a:lnSpc>
                        <a:spcBef>
                          <a:spcPts val="100"/>
                        </a:spcBef>
                        <a:spcAft>
                          <a:spcPts val="100"/>
                        </a:spcAft>
                      </a:pPr>
                      <a:r>
                        <a:rPr lang="en-US" sz="3600">
                          <a:effectLst/>
                          <a:latin typeface="Times New Roman" panose="02020603050405020304" pitchFamily="18" charset="0"/>
                          <a:cs typeface="Times New Roman" panose="02020603050405020304" pitchFamily="18" charset="0"/>
                        </a:rPr>
                        <a:t>SMHI5</a:t>
                      </a:r>
                      <a:endParaRPr lang="en-US"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gn="just">
                        <a:lnSpc>
                          <a:spcPct val="107000"/>
                        </a:lnSpc>
                        <a:spcBef>
                          <a:spcPts val="100"/>
                        </a:spcBef>
                        <a:spcAft>
                          <a:spcPts val="100"/>
                        </a:spcAft>
                      </a:pPr>
                      <a:r>
                        <a:rPr lang="en-US" sz="3600" dirty="0">
                          <a:effectLst/>
                          <a:latin typeface="Times New Roman" panose="02020603050405020304" pitchFamily="18" charset="0"/>
                          <a:cs typeface="Times New Roman" panose="02020603050405020304" pitchFamily="18" charset="0"/>
                        </a:rPr>
                        <a:t>MPI-ESM-LR</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3051597"/>
                  </a:ext>
                </a:extLst>
              </a:tr>
            </a:tbl>
          </a:graphicData>
        </a:graphic>
      </p:graphicFrame>
      <p:sp>
        <p:nvSpPr>
          <p:cNvPr id="14" name="Прямоугольник 13"/>
          <p:cNvSpPr/>
          <p:nvPr/>
        </p:nvSpPr>
        <p:spPr>
          <a:xfrm>
            <a:off x="12872592" y="5658000"/>
            <a:ext cx="17857984" cy="3477875"/>
          </a:xfrm>
          <a:prstGeom prst="rect">
            <a:avLst/>
          </a:prstGeom>
        </p:spPr>
        <p:txBody>
          <a:bodyPr wrap="square">
            <a:spAutoFit/>
          </a:bodyPr>
          <a:lstStyle/>
          <a:p>
            <a:pPr algn="just">
              <a:spcAft>
                <a:spcPts val="0"/>
              </a:spcAft>
            </a:pPr>
            <a:r>
              <a:rPr lang="en-US" sz="4400" dirty="0">
                <a:latin typeface="Times New Roman" panose="02020603050405020304" pitchFamily="18" charset="0"/>
                <a:ea typeface="Times New Roman" panose="02020603050405020304" pitchFamily="18" charset="0"/>
              </a:rPr>
              <a:t>2021-2050 was created for 24 stations located in the north-western Black Sea coast and Moldova at the catchments of small rivers inflowing into the lagoons of the north-western Black Sea coast. The database consists of the outcomes from the 14 runs of different models for climate change scenarios RCP 4.5 and RCP 8.5 (Table 1).</a:t>
            </a:r>
            <a:endParaRPr lang="en-US" sz="4400" dirty="0">
              <a:latin typeface="Times New Roman" panose="02020603050405020304" pitchFamily="18" charset="0"/>
              <a:ea typeface="Times New Roman" panose="02020603050405020304" pitchFamily="18" charset="0"/>
            </a:endParaRPr>
          </a:p>
        </p:txBody>
      </p:sp>
      <p:sp>
        <p:nvSpPr>
          <p:cNvPr id="15" name="Прямоугольник 14"/>
          <p:cNvSpPr/>
          <p:nvPr/>
        </p:nvSpPr>
        <p:spPr>
          <a:xfrm>
            <a:off x="31018608" y="5658000"/>
            <a:ext cx="12097344" cy="13634502"/>
          </a:xfrm>
          <a:prstGeom prst="rect">
            <a:avLst/>
          </a:prstGeom>
        </p:spPr>
        <p:txBody>
          <a:bodyPr wrap="square">
            <a:spAutoFit/>
          </a:bodyPr>
          <a:lstStyle/>
          <a:p>
            <a:pPr algn="just">
              <a:spcAft>
                <a:spcPts val="0"/>
              </a:spcAft>
            </a:pPr>
            <a:r>
              <a:rPr lang="en-GB" sz="4400" dirty="0">
                <a:latin typeface="Times New Roman" panose="02020603050405020304" pitchFamily="18" charset="0"/>
                <a:ea typeface="Times New Roman" panose="02020603050405020304" pitchFamily="18" charset="0"/>
              </a:rPr>
              <a:t>(</a:t>
            </a:r>
            <a:r>
              <a:rPr lang="en-US" sz="4400" dirty="0" err="1">
                <a:latin typeface="Times New Roman" panose="02020603050405020304" pitchFamily="18" charset="0"/>
                <a:ea typeface="Times New Roman" panose="02020603050405020304" pitchFamily="18" charset="0"/>
              </a:rPr>
              <a:t>i</a:t>
            </a:r>
            <a:r>
              <a:rPr lang="en-GB" sz="4400" dirty="0">
                <a:latin typeface="Times New Roman" panose="02020603050405020304" pitchFamily="18" charset="0"/>
                <a:ea typeface="Times New Roman" panose="02020603050405020304" pitchFamily="18" charset="0"/>
              </a:rPr>
              <a:t>) for each month of the year, the ensemble mean is calculated as the average</a:t>
            </a:r>
            <a:r>
              <a:rPr lang="en-US" sz="4400" dirty="0">
                <a:latin typeface="Times New Roman" panose="02020603050405020304" pitchFamily="18" charset="0"/>
                <a:ea typeface="Times New Roman" panose="02020603050405020304" pitchFamily="18" charset="0"/>
              </a:rPr>
              <a:t> for the 30-year period;</a:t>
            </a:r>
          </a:p>
          <a:p>
            <a:pPr algn="just">
              <a:spcAft>
                <a:spcPts val="0"/>
              </a:spcAft>
            </a:pPr>
            <a:r>
              <a:rPr lang="en-US" sz="4400" dirty="0">
                <a:latin typeface="Times New Roman" panose="02020603050405020304" pitchFamily="18" charset="0"/>
                <a:ea typeface="Times New Roman" panose="02020603050405020304" pitchFamily="18" charset="0"/>
              </a:rPr>
              <a:t>(ii) absolute deviations for each run are calculated for each month of the year;</a:t>
            </a:r>
          </a:p>
          <a:p>
            <a:pPr algn="just">
              <a:spcAft>
                <a:spcPts val="0"/>
              </a:spcAft>
            </a:pPr>
            <a:r>
              <a:rPr lang="en-US" sz="4400" dirty="0">
                <a:latin typeface="Times New Roman" panose="02020603050405020304" pitchFamily="18" charset="0"/>
                <a:ea typeface="Times New Roman" panose="02020603050405020304" pitchFamily="18" charset="0"/>
              </a:rPr>
              <a:t>(iii) maximum values of absolute deviations are determined and relative deviations are calculated;</a:t>
            </a:r>
          </a:p>
          <a:p>
            <a:pPr algn="just">
              <a:spcAft>
                <a:spcPts val="0"/>
              </a:spcAft>
            </a:pPr>
            <a:r>
              <a:rPr lang="en-GB" sz="4400" dirty="0">
                <a:latin typeface="Times New Roman" panose="02020603050405020304" pitchFamily="18" charset="0"/>
                <a:ea typeface="Times New Roman" panose="02020603050405020304" pitchFamily="18" charset="0"/>
              </a:rPr>
              <a:t>(</a:t>
            </a:r>
            <a:r>
              <a:rPr lang="en-US" sz="4400" dirty="0">
                <a:latin typeface="Times New Roman" panose="02020603050405020304" pitchFamily="18" charset="0"/>
                <a:ea typeface="Times New Roman" panose="02020603050405020304" pitchFamily="18" charset="0"/>
              </a:rPr>
              <a:t>iv</a:t>
            </a:r>
            <a:r>
              <a:rPr lang="en-GB" sz="4400" dirty="0">
                <a:latin typeface="Times New Roman" panose="02020603050405020304" pitchFamily="18" charset="0"/>
                <a:ea typeface="Times New Roman" panose="02020603050405020304" pitchFamily="18" charset="0"/>
              </a:rPr>
              <a:t>) for each run, the sum of the average annual deviations for the </a:t>
            </a:r>
            <a:r>
              <a:rPr lang="en-US" sz="4400" dirty="0">
                <a:latin typeface="Times New Roman" panose="02020603050405020304" pitchFamily="18" charset="0"/>
                <a:ea typeface="Times New Roman" panose="02020603050405020304" pitchFamily="18" charset="0"/>
              </a:rPr>
              <a:t>temperature, precipitation and evaporation</a:t>
            </a:r>
            <a:r>
              <a:rPr lang="en-GB" sz="4400" dirty="0">
                <a:latin typeface="Times New Roman" panose="02020603050405020304" pitchFamily="18" charset="0"/>
                <a:ea typeface="Times New Roman" panose="02020603050405020304" pitchFamily="18" charset="0"/>
              </a:rPr>
              <a:t> is calculated;</a:t>
            </a:r>
            <a:endParaRPr lang="en-US" sz="4400" dirty="0">
              <a:latin typeface="Times New Roman" panose="02020603050405020304" pitchFamily="18" charset="0"/>
              <a:ea typeface="Times New Roman" panose="02020603050405020304" pitchFamily="18" charset="0"/>
            </a:endParaRPr>
          </a:p>
          <a:p>
            <a:pPr algn="just">
              <a:spcAft>
                <a:spcPts val="0"/>
              </a:spcAft>
            </a:pPr>
            <a:r>
              <a:rPr lang="en-GB" sz="4400" dirty="0">
                <a:latin typeface="Times New Roman" panose="02020603050405020304" pitchFamily="18" charset="0"/>
                <a:ea typeface="Times New Roman" panose="02020603050405020304" pitchFamily="18" charset="0"/>
              </a:rPr>
              <a:t>(v) the run with the minimum value of that sum is considered the best.</a:t>
            </a:r>
            <a:endParaRPr lang="en-US" sz="4400" dirty="0">
              <a:latin typeface="Times New Roman" panose="02020603050405020304" pitchFamily="18" charset="0"/>
              <a:ea typeface="Times New Roman" panose="02020603050405020304" pitchFamily="18" charset="0"/>
            </a:endParaRPr>
          </a:p>
          <a:p>
            <a:pPr algn="just">
              <a:spcAft>
                <a:spcPts val="0"/>
              </a:spcAft>
            </a:pPr>
            <a:r>
              <a:rPr lang="en-GB" sz="4400" dirty="0">
                <a:latin typeface="Times New Roman" panose="02020603050405020304" pitchFamily="18" charset="0"/>
                <a:ea typeface="Times New Roman" panose="02020603050405020304" pitchFamily="18" charset="0"/>
              </a:rPr>
              <a:t>After the above mentioned procedure, </a:t>
            </a:r>
            <a:r>
              <a:rPr lang="en-US" sz="4400" dirty="0">
                <a:latin typeface="Times New Roman" panose="02020603050405020304" pitchFamily="18" charset="0"/>
                <a:ea typeface="Times New Roman" panose="02020603050405020304" pitchFamily="18" charset="0"/>
              </a:rPr>
              <a:t>the CLMcom4 run was be found as the best runs and it’s outcomes are recommended as input parameters for modeling the hydrological and </a:t>
            </a:r>
            <a:r>
              <a:rPr lang="en-US" sz="4400" dirty="0" err="1">
                <a:latin typeface="Times New Roman" panose="02020603050405020304" pitchFamily="18" charset="0"/>
                <a:ea typeface="Times New Roman" panose="02020603050405020304" pitchFamily="18" charset="0"/>
              </a:rPr>
              <a:t>hydroecological</a:t>
            </a:r>
            <a:r>
              <a:rPr lang="en-US" sz="4400" dirty="0">
                <a:latin typeface="Times New Roman" panose="02020603050405020304" pitchFamily="18" charset="0"/>
                <a:ea typeface="Times New Roman" panose="02020603050405020304" pitchFamily="18" charset="0"/>
              </a:rPr>
              <a:t> regimes of lagoons in the north-western Black Sea coast and their catchments in the near future. Analysis of the expected changes showed that the trends observed during the current climate period will continue in the next 30 years.</a:t>
            </a:r>
            <a:endParaRPr lang="en-US" sz="4400" dirty="0">
              <a:effectLst/>
              <a:latin typeface="Times New Roman" panose="02020603050405020304" pitchFamily="18" charset="0"/>
              <a:ea typeface="Times New Roman" panose="02020603050405020304" pitchFamily="18" charset="0"/>
            </a:endParaRPr>
          </a:p>
        </p:txBody>
      </p:sp>
      <p:sp>
        <p:nvSpPr>
          <p:cNvPr id="16" name="Прямоугольник 15"/>
          <p:cNvSpPr/>
          <p:nvPr/>
        </p:nvSpPr>
        <p:spPr>
          <a:xfrm>
            <a:off x="30946600" y="20419640"/>
            <a:ext cx="12313368" cy="9666621"/>
          </a:xfrm>
          <a:prstGeom prst="rect">
            <a:avLst/>
          </a:prstGeom>
        </p:spPr>
        <p:txBody>
          <a:bodyPr wrap="square">
            <a:spAutoFit/>
          </a:bodyPr>
          <a:lstStyle/>
          <a:p>
            <a:pPr algn="ctr">
              <a:lnSpc>
                <a:spcPct val="107000"/>
              </a:lnSpc>
              <a:spcAft>
                <a:spcPts val="0"/>
              </a:spcAft>
            </a:pPr>
            <a:r>
              <a:rPr lang="en-GB" sz="3600" b="1" dirty="0">
                <a:latin typeface="Times New Roman" panose="02020603050405020304" pitchFamily="18" charset="0"/>
                <a:ea typeface="Calibri" panose="020F0502020204030204" pitchFamily="34" charset="0"/>
                <a:cs typeface="Times New Roman" panose="02020603050405020304" pitchFamily="18" charset="0"/>
              </a:rPr>
              <a:t>REFERENCES</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4400" dirty="0">
                <a:latin typeface="Times New Roman" panose="02020603050405020304" pitchFamily="18" charset="0"/>
                <a:ea typeface="Calibri" panose="020F0502020204030204" pitchFamily="34" charset="0"/>
                <a:cs typeface="Times New Roman" panose="02020603050405020304" pitchFamily="18" charset="0"/>
              </a:rPr>
              <a:t>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n-US" sz="4400" dirty="0" err="1">
                <a:latin typeface="Times New Roman" panose="02020603050405020304" pitchFamily="18" charset="0"/>
                <a:ea typeface="Times New Roman" panose="02020603050405020304" pitchFamily="18" charset="0"/>
              </a:rPr>
              <a:t>Tuchkovenko</a:t>
            </a:r>
            <a:r>
              <a:rPr lang="en-US" sz="4400" dirty="0">
                <a:latin typeface="Times New Roman" panose="02020603050405020304" pitchFamily="18" charset="0"/>
                <a:ea typeface="Times New Roman" panose="02020603050405020304" pitchFamily="18" charset="0"/>
              </a:rPr>
              <a:t> Y., </a:t>
            </a:r>
            <a:r>
              <a:rPr lang="en-US" sz="4400" dirty="0" err="1">
                <a:latin typeface="Times New Roman" panose="02020603050405020304" pitchFamily="18" charset="0"/>
                <a:ea typeface="Times New Roman" panose="02020603050405020304" pitchFamily="18" charset="0"/>
              </a:rPr>
              <a:t>Tuchkovenko</a:t>
            </a:r>
            <a:r>
              <a:rPr lang="en-US" sz="4400" dirty="0">
                <a:latin typeface="Times New Roman" panose="02020603050405020304" pitchFamily="18" charset="0"/>
                <a:ea typeface="Times New Roman" panose="02020603050405020304" pitchFamily="18" charset="0"/>
              </a:rPr>
              <a:t> O., </a:t>
            </a:r>
            <a:r>
              <a:rPr lang="en-US" sz="4400" dirty="0" err="1">
                <a:latin typeface="Times New Roman" panose="02020603050405020304" pitchFamily="18" charset="0"/>
                <a:ea typeface="Times New Roman" panose="02020603050405020304" pitchFamily="18" charset="0"/>
              </a:rPr>
              <a:t>Khokhlov</a:t>
            </a:r>
            <a:r>
              <a:rPr lang="en-US" sz="4400" dirty="0">
                <a:latin typeface="Times New Roman" panose="02020603050405020304" pitchFamily="18" charset="0"/>
                <a:ea typeface="Times New Roman" panose="02020603050405020304" pitchFamily="18" charset="0"/>
              </a:rPr>
              <a:t> V., 2019. Modelling water exchange between coastal elongated lagoon and sea: Influence of the morphometric characteristics of connecting channel on water renewal in Lagoon. EUREKA, Physics and Engineering, </a:t>
            </a:r>
            <a:r>
              <a:rPr lang="en-US" sz="4400" dirty="0" err="1">
                <a:latin typeface="Times New Roman" panose="02020603050405020304" pitchFamily="18" charset="0"/>
                <a:ea typeface="Times New Roman" panose="02020603050405020304" pitchFamily="18" charset="0"/>
              </a:rPr>
              <a:t>Iss</a:t>
            </a:r>
            <a:r>
              <a:rPr lang="en-US" sz="4400" dirty="0">
                <a:latin typeface="Times New Roman" panose="02020603050405020304" pitchFamily="18" charset="0"/>
                <a:ea typeface="Times New Roman" panose="02020603050405020304" pitchFamily="18" charset="0"/>
              </a:rPr>
              <a:t>. 5, pp. 37-46.</a:t>
            </a:r>
          </a:p>
          <a:p>
            <a:pPr marL="342900" lvl="0" indent="-342900" algn="just">
              <a:spcAft>
                <a:spcPts val="0"/>
              </a:spcAft>
              <a:buFont typeface="+mj-lt"/>
              <a:buAutoNum type="arabicPeriod"/>
            </a:pPr>
            <a:r>
              <a:rPr lang="en-US" sz="4400" dirty="0" err="1">
                <a:latin typeface="Times New Roman" panose="02020603050405020304" pitchFamily="18" charset="0"/>
                <a:ea typeface="Times New Roman" panose="02020603050405020304" pitchFamily="18" charset="0"/>
              </a:rPr>
              <a:t>Khokhlov</a:t>
            </a:r>
            <a:r>
              <a:rPr lang="en-US" sz="4400" dirty="0">
                <a:latin typeface="Times New Roman" panose="02020603050405020304" pitchFamily="18" charset="0"/>
                <a:ea typeface="Times New Roman" panose="02020603050405020304" pitchFamily="18" charset="0"/>
              </a:rPr>
              <a:t> V., 2012. Climate change impact on precipitation in Odessa (Ukraine) and verification of regional modeling. Proceedings of 9th International Workshop on Precipitation in Urban Areas “Urban Challenges in Rainfall Analysis”, St. Moritz (Switzerland), pp. 265-268.</a:t>
            </a:r>
            <a:endParaRPr lang="en-US" sz="4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497</Words>
  <Application>Microsoft Office PowerPoint</Application>
  <PresentationFormat>Произвольный</PresentationFormat>
  <Paragraphs>63</Paragraphs>
  <Slides>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vt:i4>
      </vt:variant>
    </vt:vector>
  </HeadingPairs>
  <TitlesOfParts>
    <vt:vector size="6" baseType="lpstr">
      <vt:lpstr>Arial</vt:lpstr>
      <vt:lpstr>Calibri</vt:lpstr>
      <vt:lpstr>Times New Roman</vt:lpstr>
      <vt:lpstr>TT405o00</vt:lpstr>
      <vt:lpstr>Office Theme</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2012-08-24T00:53:15Z</dcterms:created>
  <dcterms:modified xsi:type="dcterms:W3CDTF">2021-09-20T14:43:53Z</dcterms:modified>
</cp:coreProperties>
</file>